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2" r:id="rId2"/>
    <p:sldId id="257" r:id="rId3"/>
    <p:sldId id="312" r:id="rId4"/>
    <p:sldId id="302" r:id="rId5"/>
    <p:sldId id="303" r:id="rId6"/>
    <p:sldId id="304" r:id="rId7"/>
    <p:sldId id="305" r:id="rId8"/>
    <p:sldId id="306" r:id="rId9"/>
    <p:sldId id="259" r:id="rId10"/>
    <p:sldId id="274" r:id="rId11"/>
    <p:sldId id="280" r:id="rId12"/>
    <p:sldId id="285" r:id="rId13"/>
    <p:sldId id="286" r:id="rId14"/>
    <p:sldId id="298" r:id="rId15"/>
    <p:sldId id="299" r:id="rId16"/>
    <p:sldId id="289" r:id="rId17"/>
    <p:sldId id="294" r:id="rId18"/>
    <p:sldId id="300" r:id="rId19"/>
    <p:sldId id="288" r:id="rId20"/>
    <p:sldId id="265" r:id="rId21"/>
    <p:sldId id="301" r:id="rId22"/>
    <p:sldId id="283" r:id="rId23"/>
    <p:sldId id="266" r:id="rId24"/>
    <p:sldId id="284" r:id="rId25"/>
    <p:sldId id="310" r:id="rId26"/>
    <p:sldId id="268" r:id="rId27"/>
    <p:sldId id="311" r:id="rId28"/>
    <p:sldId id="308" r:id="rId29"/>
    <p:sldId id="309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BD"/>
    <a:srgbClr val="F8B11E"/>
    <a:srgbClr val="FFFFFF"/>
    <a:srgbClr val="2A64B8"/>
    <a:srgbClr val="FEF2DA"/>
    <a:srgbClr val="2D6BA8"/>
    <a:srgbClr val="000000"/>
    <a:srgbClr val="323232"/>
    <a:srgbClr val="FBAD39"/>
    <a:srgbClr val="EEA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87313-03CD-46DE-B0BA-748BF41849B8}" v="5892" dt="2023-02-08T17:08:22.797"/>
    <p1510:client id="{F3066224-EEB7-B149-8595-33C20C1892FF}" v="7689" dt="2023-02-08T12:22:25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0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‹Nr.›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18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Raleway" panose="020B0003030101060003" pitchFamily="34" charset="0"/>
              </a:rPr>
              <a:t>2.</a:t>
            </a:r>
            <a:r>
              <a:rPr lang="zh-CN" altLang="en-US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Duplication</a:t>
            </a:r>
            <a:r>
              <a:rPr lang="de-DE" altLang="zh-CN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of</a:t>
            </a:r>
            <a:r>
              <a:rPr lang="de-DE" altLang="zh-CN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dish</a:t>
            </a:r>
            <a:r>
              <a:rPr lang="en-US" altLang="zh-CN" sz="1200">
                <a:latin typeface="Raleway" panose="020B0003030101060003" pitchFamily="34" charset="0"/>
              </a:rPr>
              <a:t>es</a:t>
            </a:r>
            <a:r>
              <a:rPr lang="zh-CN" altLang="en-US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information</a:t>
            </a:r>
            <a:endParaRPr lang="de-DE" altLang="zh-CN" sz="1200">
              <a:latin typeface="Raleway" panose="020B00030301010600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Raleway" panose="020B0003030101060003" pitchFamily="34" charset="0"/>
              </a:rPr>
              <a:t>3.</a:t>
            </a:r>
            <a:r>
              <a:rPr lang="zh-CN" altLang="en-US" sz="1200">
                <a:latin typeface="Raleway" panose="020B0003030101060003" pitchFamily="34" charset="0"/>
              </a:rPr>
              <a:t> </a:t>
            </a:r>
            <a:r>
              <a:rPr lang="en-US" altLang="zh-CN" sz="1200">
                <a:latin typeface="Raleway" panose="020B0003030101060003" pitchFamily="34" charset="0"/>
              </a:rPr>
              <a:t>Booking</a:t>
            </a:r>
            <a:r>
              <a:rPr lang="zh-CN" altLang="en-US" sz="1200">
                <a:latin typeface="Raleway" panose="020B0003030101060003" pitchFamily="34" charset="0"/>
              </a:rPr>
              <a:t> </a:t>
            </a:r>
            <a:r>
              <a:rPr lang="en-US" altLang="zh-CN" sz="1200">
                <a:latin typeface="Raleway" panose="020B0003030101060003" pitchFamily="34" charset="0"/>
              </a:rPr>
              <a:t>deadline</a:t>
            </a:r>
            <a:r>
              <a:rPr lang="zh-CN" altLang="en-US" sz="1200">
                <a:latin typeface="Raleway" panose="020B0003030101060003" pitchFamily="34" charset="0"/>
              </a:rPr>
              <a:t> </a:t>
            </a:r>
            <a:r>
              <a:rPr lang="en-US" altLang="zh-CN" sz="1200">
                <a:latin typeface="Raleway" panose="020B0003030101060003" pitchFamily="34" charset="0"/>
              </a:rPr>
              <a:t>unclear</a:t>
            </a:r>
          </a:p>
          <a:p>
            <a:pPr>
              <a:lnSpc>
                <a:spcPct val="150000"/>
              </a:lnSpc>
            </a:pPr>
            <a:r>
              <a:rPr lang="de-DE" altLang="zh-CN" sz="1200">
                <a:latin typeface="Raleway" panose="020B0003030101060003" pitchFamily="34" charset="0"/>
              </a:rPr>
              <a:t>4. Booking </a:t>
            </a:r>
            <a:r>
              <a:rPr lang="de-DE" altLang="zh-CN" sz="1200" err="1">
                <a:latin typeface="Raleway" panose="020B0003030101060003" pitchFamily="34" charset="0"/>
              </a:rPr>
              <a:t>button</a:t>
            </a:r>
            <a:r>
              <a:rPr lang="de-DE" altLang="zh-CN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is</a:t>
            </a:r>
            <a:r>
              <a:rPr lang="de-DE" altLang="zh-CN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hard</a:t>
            </a:r>
            <a:r>
              <a:rPr lang="de-DE" altLang="zh-CN" sz="1200">
                <a:latin typeface="Raleway" panose="020B0003030101060003" pitchFamily="34" charset="0"/>
              </a:rPr>
              <a:t> </a:t>
            </a:r>
            <a:r>
              <a:rPr lang="de-DE" altLang="zh-CN" sz="1200" err="1">
                <a:latin typeface="Raleway" panose="020B0003030101060003" pitchFamily="34" charset="0"/>
              </a:rPr>
              <a:t>to</a:t>
            </a:r>
            <a:r>
              <a:rPr lang="de-DE" altLang="zh-CN" sz="1200">
                <a:latin typeface="Raleway" panose="020B0003030101060003" pitchFamily="34" charset="0"/>
              </a:rPr>
              <a:t> find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43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4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90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767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3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819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826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11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71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6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problem/insight</a:t>
            </a:r>
          </a:p>
          <a:p>
            <a:endParaRPr lang="en-US" altLang="zh-CN"/>
          </a:p>
          <a:p>
            <a:r>
              <a:rPr lang="zh-CN" altLang="en-US"/>
              <a:t>Introductory section: storytelling format, interesting and engaging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41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3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712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97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936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9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problem/insight</a:t>
            </a:r>
          </a:p>
          <a:p>
            <a:endParaRPr lang="en-US" altLang="zh-CN"/>
          </a:p>
          <a:p>
            <a:r>
              <a:rPr lang="zh-CN" altLang="en-US"/>
              <a:t>Introductory section: storytelling format, interesting and engaging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7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4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4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65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064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1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kumimoji="0" lang="zh-CN" altLang="en-US" sz="6000" b="0" i="0" u="none" strike="noStrike" kern="1200" cap="none" spc="0" normalizeH="0" baseline="0" noProof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8279-0C9A-4E9C-ACBD-41E2C4F6F5E8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1B486-13E4-4D1B-8DE0-62DD76D1E539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9B62-417C-4E79-82D0-DF416F464239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581F0-86B2-4D7D-8594-07FFD2DFD161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63D52-9A3F-4DF2-BEF0-22F9E8932BED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B8D2-1AEE-4BAD-A83C-9CCE98EBD066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4C03B-9FDC-4EEE-B6DC-09B87D5A727A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55B0-C28C-4BA2-977B-1A1E3581DBB8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C0980-4B04-486D-8C1C-42874ACF6533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08A28-6F85-4FE7-89B7-80C3C31FBB82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3FBCE2C-2968-46C4-AB7B-A2E2AFDCF133}" type="datetime1">
              <a:rPr lang="zh-CN" altLang="de-DE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‹Nr.›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microsoft.com/office/2007/relationships/hdphoto" Target="../media/hdphoto1.wdp"/><Relationship Id="rId4" Type="http://schemas.openxmlformats.org/officeDocument/2006/relationships/image" Target="../media/image41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gif"/><Relationship Id="rId4" Type="http://schemas.openxmlformats.org/officeDocument/2006/relationships/image" Target="../media/image46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microsoft.com/office/2007/relationships/hdphoto" Target="../media/hdphoto1.wdp"/><Relationship Id="rId4" Type="http://schemas.openxmlformats.org/officeDocument/2006/relationships/image" Target="../media/image49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4.png"/><Relationship Id="rId5" Type="http://schemas.openxmlformats.org/officeDocument/2006/relationships/image" Target="../media/image54.png"/><Relationship Id="rId10" Type="http://schemas.microsoft.com/office/2007/relationships/hdphoto" Target="../media/hdphoto1.wdp"/><Relationship Id="rId4" Type="http://schemas.openxmlformats.org/officeDocument/2006/relationships/image" Target="../media/image45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.png"/><Relationship Id="rId5" Type="http://schemas.openxmlformats.org/officeDocument/2006/relationships/image" Target="../media/image59.svg"/><Relationship Id="rId10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10" Type="http://schemas.openxmlformats.org/officeDocument/2006/relationships/image" Target="../media/image4.png"/><Relationship Id="rId4" Type="http://schemas.openxmlformats.org/officeDocument/2006/relationships/image" Target="../media/image61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image" Target="../media/image57.svg"/><Relationship Id="rId4" Type="http://schemas.openxmlformats.org/officeDocument/2006/relationships/image" Target="../media/image63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10" Type="http://schemas.openxmlformats.org/officeDocument/2006/relationships/image" Target="../media/image4.png"/><Relationship Id="rId4" Type="http://schemas.openxmlformats.org/officeDocument/2006/relationships/image" Target="../media/image65.pn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8.gif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4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10" Type="http://schemas.openxmlformats.org/officeDocument/2006/relationships/image" Target="../media/image4.png"/><Relationship Id="rId4" Type="http://schemas.openxmlformats.org/officeDocument/2006/relationships/image" Target="../media/image71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nngroup.com/articles/usability-101-introduction-to-usability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asuringu.com/seq10/" TargetMode="External"/><Relationship Id="rId5" Type="http://schemas.openxmlformats.org/officeDocument/2006/relationships/hyperlink" Target="https://www.usability.gov/how-to-and-tools/methods/system-usability-scale.html" TargetMode="External"/><Relationship Id="rId4" Type="http://schemas.openxmlformats.org/officeDocument/2006/relationships/hyperlink" Target="https://usabilitygeek.com/usability-metrics-a-guide-to-quantify-system-usability/" TargetMode="External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8.png"/><Relationship Id="rId5" Type="http://schemas.openxmlformats.org/officeDocument/2006/relationships/image" Target="../media/image45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sv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8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033154" y="3649358"/>
            <a:ext cx="6125691" cy="27828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GB" altLang="zh-CN" sz="4000" b="1">
                <a:solidFill>
                  <a:srgbClr val="2D6BA8"/>
                </a:solidFill>
                <a:latin typeface="Raleway" panose="020B0803030101060003" pitchFamily="34" charset="0"/>
                <a:ea typeface="等线"/>
              </a:rPr>
              <a:t>FINAL PRESENTATION</a:t>
            </a:r>
          </a:p>
          <a:p>
            <a:pPr algn="ctr">
              <a:lnSpc>
                <a:spcPct val="120000"/>
              </a:lnSpc>
            </a:pPr>
            <a:r>
              <a:rPr lang="en-US" altLang="zh-CN" sz="2000" kern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DengXian"/>
              </a:rPr>
              <a:t>Maja Schuknecht, Xinyi Miao</a:t>
            </a:r>
          </a:p>
          <a:p>
            <a:pPr algn="ctr">
              <a:lnSpc>
                <a:spcPct val="120000"/>
              </a:lnSpc>
            </a:pPr>
            <a:endParaRPr lang="en-US" altLang="zh-CN" sz="1600" kern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DengXian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DengXian"/>
              </a:rPr>
              <a:t>Interaction Prototyping</a:t>
            </a:r>
          </a:p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cs typeface="Calibri"/>
              </a:rPr>
              <a:t>Chair of Ergonomics</a:t>
            </a:r>
            <a:endParaRPr lang="en-US" altLang="zh-CN" sz="1600" kern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DengXian"/>
            </a:endParaRPr>
          </a:p>
          <a:p>
            <a:pPr algn="ctr">
              <a:lnSpc>
                <a:spcPct val="12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cs typeface="Calibri"/>
              </a:rPr>
              <a:t>TUM School of Engineering and Design</a:t>
            </a:r>
            <a:endParaRPr lang="de-DE" sz="16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  <a:cs typeface="Calibri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DengXian" panose="02010600030101010101" charset="-122"/>
              </a:rPr>
              <a:t>Munich, 08.02.2023</a:t>
            </a:r>
          </a:p>
        </p:txBody>
      </p:sp>
      <p:pic>
        <p:nvPicPr>
          <p:cNvPr id="16" name="图片 15" descr="图标&#10;&#10;描述已自动生成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0800000">
            <a:off x="-57380" y="-293910"/>
            <a:ext cx="12249380" cy="1915881"/>
          </a:xfrm>
          <a:prstGeom prst="rect">
            <a:avLst/>
          </a:prstGeom>
        </p:spPr>
      </p:pic>
      <p:pic>
        <p:nvPicPr>
          <p:cNvPr id="2" name="图片 6" descr="卡通人物&#10;&#10;低可信度描述已自动生成">
            <a:extLst>
              <a:ext uri="{FF2B5EF4-FFF2-40B4-BE49-F238E27FC236}">
                <a16:creationId xmlns:a16="http://schemas.microsoft.com/office/drawing/2014/main" id="{4C921CA3-6D15-F58F-95B8-A00F4F262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768" y="1912364"/>
            <a:ext cx="3698462" cy="1516636"/>
          </a:xfrm>
          <a:prstGeom prst="rect">
            <a:avLst/>
          </a:prstGeom>
        </p:spPr>
      </p:pic>
      <p:pic>
        <p:nvPicPr>
          <p:cNvPr id="3" name="图片 15" descr="图标&#10;&#10;描述已自动生成">
            <a:extLst>
              <a:ext uri="{FF2B5EF4-FFF2-40B4-BE49-F238E27FC236}">
                <a16:creationId xmlns:a16="http://schemas.microsoft.com/office/drawing/2014/main" id="{B62620FF-FB78-DA6E-DA90-992F5E6D5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402241">
            <a:off x="-1816129" y="5496888"/>
            <a:ext cx="5334934" cy="1787199"/>
          </a:xfrm>
          <a:prstGeom prst="rect">
            <a:avLst/>
          </a:prstGeom>
        </p:spPr>
      </p:pic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4B99E0AB-3721-B585-EE24-1D23334B2D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00;p18">
            <a:extLst>
              <a:ext uri="{FF2B5EF4-FFF2-40B4-BE49-F238E27FC236}">
                <a16:creationId xmlns:a16="http://schemas.microsoft.com/office/drawing/2014/main" id="{5568D2E6-EAA6-0BF4-00CC-831C1B2B08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712" b="54006"/>
          <a:stretch/>
        </p:blipFill>
        <p:spPr>
          <a:xfrm>
            <a:off x="8310596" y="1279466"/>
            <a:ext cx="2476562" cy="476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8">
            <a:extLst>
              <a:ext uri="{FF2B5EF4-FFF2-40B4-BE49-F238E27FC236}">
                <a16:creationId xmlns:a16="http://schemas.microsoft.com/office/drawing/2014/main" id="{80545929-7262-AB58-FDA7-A887BFCBED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5535" b="54082"/>
          <a:stretch/>
        </p:blipFill>
        <p:spPr>
          <a:xfrm>
            <a:off x="5586363" y="1279466"/>
            <a:ext cx="2524184" cy="476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1;p18">
            <a:extLst>
              <a:ext uri="{FF2B5EF4-FFF2-40B4-BE49-F238E27FC236}">
                <a16:creationId xmlns:a16="http://schemas.microsoft.com/office/drawing/2014/main" id="{1E702017-1236-BFE5-7F7C-F36DBF791B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9139" r="75410" b="4866"/>
          <a:stretch/>
        </p:blipFill>
        <p:spPr>
          <a:xfrm>
            <a:off x="1623848" y="1279466"/>
            <a:ext cx="2524185" cy="476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1;p17">
            <a:extLst>
              <a:ext uri="{FF2B5EF4-FFF2-40B4-BE49-F238E27FC236}">
                <a16:creationId xmlns:a16="http://schemas.microsoft.com/office/drawing/2014/main" id="{F5AFB4CE-7901-F18C-C321-67B7A6694324}"/>
              </a:ext>
            </a:extLst>
          </p:cNvPr>
          <p:cNvSpPr txBox="1">
            <a:spLocks/>
          </p:cNvSpPr>
          <p:nvPr/>
        </p:nvSpPr>
        <p:spPr>
          <a:xfrm>
            <a:off x="1731124" y="6131179"/>
            <a:ext cx="2274992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770"/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Raleway"/>
                <a:cs typeface="Raleway"/>
                <a:sym typeface="Raleway"/>
              </a:rPr>
              <a:t>Meals Overview Screen</a:t>
            </a:r>
          </a:p>
        </p:txBody>
      </p:sp>
      <p:sp>
        <p:nvSpPr>
          <p:cNvPr id="20" name="Google Shape;92;p17">
            <a:extLst>
              <a:ext uri="{FF2B5EF4-FFF2-40B4-BE49-F238E27FC236}">
                <a16:creationId xmlns:a16="http://schemas.microsoft.com/office/drawing/2014/main" id="{C35DB077-CFA3-FB7A-1F22-D2244ED613EE}"/>
              </a:ext>
            </a:extLst>
          </p:cNvPr>
          <p:cNvSpPr txBox="1">
            <a:spLocks/>
          </p:cNvSpPr>
          <p:nvPr/>
        </p:nvSpPr>
        <p:spPr>
          <a:xfrm>
            <a:off x="8734677" y="6093078"/>
            <a:ext cx="1628400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SzPts val="770"/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sym typeface="Raleway"/>
              </a:rPr>
              <a:t>Meal Info Screen</a:t>
            </a:r>
          </a:p>
        </p:txBody>
      </p:sp>
      <p:sp>
        <p:nvSpPr>
          <p:cNvPr id="21" name="Google Shape;93;p17">
            <a:extLst>
              <a:ext uri="{FF2B5EF4-FFF2-40B4-BE49-F238E27FC236}">
                <a16:creationId xmlns:a16="http://schemas.microsoft.com/office/drawing/2014/main" id="{64BD8D03-EF9D-BEF0-44B6-3129E1CBB9AB}"/>
              </a:ext>
            </a:extLst>
          </p:cNvPr>
          <p:cNvSpPr txBox="1">
            <a:spLocks/>
          </p:cNvSpPr>
          <p:nvPr/>
        </p:nvSpPr>
        <p:spPr>
          <a:xfrm>
            <a:off x="5861438" y="6093078"/>
            <a:ext cx="1974033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Raleway"/>
                <a:cs typeface="Raleway"/>
                <a:sym typeface="Raleway"/>
              </a:rPr>
              <a:t>Meal Map Screen</a:t>
            </a:r>
          </a:p>
        </p:txBody>
      </p:sp>
      <p:pic>
        <p:nvPicPr>
          <p:cNvPr id="24" name="图片 23" descr="图标&#10;&#10;中度可信度描述已自动生成">
            <a:extLst>
              <a:ext uri="{FF2B5EF4-FFF2-40B4-BE49-F238E27FC236}">
                <a16:creationId xmlns:a16="http://schemas.microsoft.com/office/drawing/2014/main" id="{D5304656-2FEE-8092-A46F-51C314DD4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7" name="椭圆 12">
            <a:extLst>
              <a:ext uri="{FF2B5EF4-FFF2-40B4-BE49-F238E27FC236}">
                <a16:creationId xmlns:a16="http://schemas.microsoft.com/office/drawing/2014/main" id="{B4CD3252-E83E-057F-9795-47028D1791AE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1E7959DA-D87B-071D-E052-70BEB1B61630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PAPER PROTOTYPE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D6E568B-C125-F780-F692-391A8A7BCAC7}"/>
              </a:ext>
            </a:extLst>
          </p:cNvPr>
          <p:cNvSpPr/>
          <p:nvPr/>
        </p:nvSpPr>
        <p:spPr>
          <a:xfrm>
            <a:off x="1978713" y="2515109"/>
            <a:ext cx="1779814" cy="2563586"/>
          </a:xfrm>
          <a:prstGeom prst="roundRect">
            <a:avLst>
              <a:gd name="adj" fmla="val 4740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oogle Shape;89;p17">
            <a:extLst>
              <a:ext uri="{FF2B5EF4-FFF2-40B4-BE49-F238E27FC236}">
                <a16:creationId xmlns:a16="http://schemas.microsoft.com/office/drawing/2014/main" id="{3DE3EE68-B52E-D8C0-BBD2-D9870C7F03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588" t="48837" r="50001" b="4570"/>
          <a:stretch/>
        </p:blipFill>
        <p:spPr>
          <a:xfrm>
            <a:off x="4313415" y="2977648"/>
            <a:ext cx="1012301" cy="18746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72259A1-6B95-B011-7B4F-B9827BA5663E}"/>
              </a:ext>
            </a:extLst>
          </p:cNvPr>
          <p:cNvSpPr/>
          <p:nvPr/>
        </p:nvSpPr>
        <p:spPr>
          <a:xfrm>
            <a:off x="4384137" y="3914962"/>
            <a:ext cx="834280" cy="673885"/>
          </a:xfrm>
          <a:prstGeom prst="roundRect">
            <a:avLst/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ogen 14">
            <a:extLst>
              <a:ext uri="{FF2B5EF4-FFF2-40B4-BE49-F238E27FC236}">
                <a16:creationId xmlns:a16="http://schemas.microsoft.com/office/drawing/2014/main" id="{E5ADC006-8662-C6E5-46CF-2DCCF69C41ED}"/>
              </a:ext>
            </a:extLst>
          </p:cNvPr>
          <p:cNvSpPr/>
          <p:nvPr/>
        </p:nvSpPr>
        <p:spPr>
          <a:xfrm flipH="1">
            <a:off x="4688753" y="4588847"/>
            <a:ext cx="522272" cy="1485900"/>
          </a:xfrm>
          <a:prstGeom prst="arc">
            <a:avLst>
              <a:gd name="adj1" fmla="val 16097792"/>
              <a:gd name="adj2" fmla="val 20489226"/>
            </a:avLst>
          </a:prstGeom>
          <a:ln w="57150">
            <a:solidFill>
              <a:srgbClr val="F8B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ogen 16">
            <a:extLst>
              <a:ext uri="{FF2B5EF4-FFF2-40B4-BE49-F238E27FC236}">
                <a16:creationId xmlns:a16="http://schemas.microsoft.com/office/drawing/2014/main" id="{4F450ED9-580E-D4D8-1A89-1F62D7394672}"/>
              </a:ext>
            </a:extLst>
          </p:cNvPr>
          <p:cNvSpPr/>
          <p:nvPr/>
        </p:nvSpPr>
        <p:spPr>
          <a:xfrm>
            <a:off x="2888204" y="4815270"/>
            <a:ext cx="1820815" cy="1702528"/>
          </a:xfrm>
          <a:prstGeom prst="arc">
            <a:avLst>
              <a:gd name="adj1" fmla="val 16097792"/>
              <a:gd name="adj2" fmla="val 20533625"/>
            </a:avLst>
          </a:prstGeom>
          <a:ln w="57150">
            <a:solidFill>
              <a:srgbClr val="F8B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EF5667-02CC-812B-C379-2798AE17ED40}"/>
              </a:ext>
            </a:extLst>
          </p:cNvPr>
          <p:cNvSpPr txBox="1"/>
          <p:nvPr/>
        </p:nvSpPr>
        <p:spPr>
          <a:xfrm>
            <a:off x="8212871" y="6401401"/>
            <a:ext cx="2599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>
                <a:solidFill>
                  <a:srgbClr val="0072BD"/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booking deadline unclear</a:t>
            </a:r>
          </a:p>
        </p:txBody>
      </p:sp>
      <p:sp>
        <p:nvSpPr>
          <p:cNvPr id="14" name="文本框 22">
            <a:extLst>
              <a:ext uri="{FF2B5EF4-FFF2-40B4-BE49-F238E27FC236}">
                <a16:creationId xmlns:a16="http://schemas.microsoft.com/office/drawing/2014/main" id="{6564DC47-2D21-0496-C168-B095D5BD74DA}"/>
              </a:ext>
            </a:extLst>
          </p:cNvPr>
          <p:cNvSpPr txBox="1"/>
          <p:nvPr/>
        </p:nvSpPr>
        <p:spPr>
          <a:xfrm>
            <a:off x="4235875" y="5188889"/>
            <a:ext cx="13370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>
                <a:solidFill>
                  <a:srgbClr val="0072BD"/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duplication of meals list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A92C64C-5096-DDD6-8627-FA968C51557B}"/>
              </a:ext>
            </a:extLst>
          </p:cNvPr>
          <p:cNvSpPr/>
          <p:nvPr/>
        </p:nvSpPr>
        <p:spPr>
          <a:xfrm>
            <a:off x="8938316" y="4648708"/>
            <a:ext cx="1148443" cy="391886"/>
          </a:xfrm>
          <a:prstGeom prst="roundRect">
            <a:avLst>
              <a:gd name="adj" fmla="val 4740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AC867A22-2CFD-7647-480C-FE8F42B0F625}"/>
              </a:ext>
            </a:extLst>
          </p:cNvPr>
          <p:cNvSpPr/>
          <p:nvPr/>
        </p:nvSpPr>
        <p:spPr>
          <a:xfrm>
            <a:off x="5861438" y="3429000"/>
            <a:ext cx="1927292" cy="1649695"/>
          </a:xfrm>
          <a:prstGeom prst="roundRect">
            <a:avLst>
              <a:gd name="adj" fmla="val 9611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2BF29DEE-CFE7-E4FE-5901-EEBAD524CE20}"/>
              </a:ext>
            </a:extLst>
          </p:cNvPr>
          <p:cNvSpPr/>
          <p:nvPr/>
        </p:nvSpPr>
        <p:spPr>
          <a:xfrm>
            <a:off x="4408680" y="3313089"/>
            <a:ext cx="823180" cy="601872"/>
          </a:xfrm>
          <a:prstGeom prst="roundRect">
            <a:avLst>
              <a:gd name="adj" fmla="val 9611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D6B9FE89-AB1F-97AE-BC07-B17C528A9CF2}"/>
              </a:ext>
            </a:extLst>
          </p:cNvPr>
          <p:cNvSpPr/>
          <p:nvPr/>
        </p:nvSpPr>
        <p:spPr>
          <a:xfrm flipV="1">
            <a:off x="4529059" y="1012928"/>
            <a:ext cx="420830" cy="2297560"/>
          </a:xfrm>
          <a:prstGeom prst="arc">
            <a:avLst>
              <a:gd name="adj1" fmla="val 16097792"/>
              <a:gd name="adj2" fmla="val 20489226"/>
            </a:avLst>
          </a:prstGeom>
          <a:ln w="57150">
            <a:solidFill>
              <a:srgbClr val="F8B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Bogen 34">
            <a:extLst>
              <a:ext uri="{FF2B5EF4-FFF2-40B4-BE49-F238E27FC236}">
                <a16:creationId xmlns:a16="http://schemas.microsoft.com/office/drawing/2014/main" id="{69668A25-92BD-FB7A-5D29-AC7F7135BB31}"/>
              </a:ext>
            </a:extLst>
          </p:cNvPr>
          <p:cNvSpPr/>
          <p:nvPr/>
        </p:nvSpPr>
        <p:spPr>
          <a:xfrm>
            <a:off x="3941931" y="2226314"/>
            <a:ext cx="2524184" cy="3069586"/>
          </a:xfrm>
          <a:prstGeom prst="arc">
            <a:avLst>
              <a:gd name="adj1" fmla="val 16097792"/>
              <a:gd name="adj2" fmla="val 20753205"/>
            </a:avLst>
          </a:prstGeom>
          <a:ln w="57150">
            <a:solidFill>
              <a:srgbClr val="F8B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文本框 22">
            <a:extLst>
              <a:ext uri="{FF2B5EF4-FFF2-40B4-BE49-F238E27FC236}">
                <a16:creationId xmlns:a16="http://schemas.microsoft.com/office/drawing/2014/main" id="{46022B71-A8DC-92D0-4958-2F1C68BFA809}"/>
              </a:ext>
            </a:extLst>
          </p:cNvPr>
          <p:cNvSpPr txBox="1"/>
          <p:nvPr/>
        </p:nvSpPr>
        <p:spPr>
          <a:xfrm>
            <a:off x="4132754" y="1973699"/>
            <a:ext cx="1440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>
                <a:solidFill>
                  <a:srgbClr val="0072BD"/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duplication of counter map</a:t>
            </a:r>
          </a:p>
        </p:txBody>
      </p:sp>
      <p:pic>
        <p:nvPicPr>
          <p:cNvPr id="39" name="图片 15" descr="图标&#10;&#10;描述已自动生成">
            <a:extLst>
              <a:ext uri="{FF2B5EF4-FFF2-40B4-BE49-F238E27FC236}">
                <a16:creationId xmlns:a16="http://schemas.microsoft.com/office/drawing/2014/main" id="{15B18FE4-F72C-4CE8-7773-B1C69D3402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42772">
            <a:off x="-1714102" y="5714061"/>
            <a:ext cx="4214079" cy="1411713"/>
          </a:xfrm>
          <a:prstGeom prst="rect">
            <a:avLst/>
          </a:prstGeom>
        </p:spPr>
      </p:pic>
      <p:sp>
        <p:nvSpPr>
          <p:cNvPr id="41" name="文本框 13">
            <a:extLst>
              <a:ext uri="{FF2B5EF4-FFF2-40B4-BE49-F238E27FC236}">
                <a16:creationId xmlns:a16="http://schemas.microsoft.com/office/drawing/2014/main" id="{EABBEC32-C976-4DE4-A36F-980BDC4771FF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8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58214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0E795675-EB61-7357-91CE-4A09C814448A}"/>
              </a:ext>
            </a:extLst>
          </p:cNvPr>
          <p:cNvSpPr/>
          <p:nvPr/>
        </p:nvSpPr>
        <p:spPr>
          <a:xfrm>
            <a:off x="1396719" y="1685925"/>
            <a:ext cx="4686336" cy="4116161"/>
          </a:xfrm>
          <a:prstGeom prst="roundRect">
            <a:avLst>
              <a:gd name="adj" fmla="val 6824"/>
            </a:avLst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536506-185F-DCBF-063D-2E0D779F712A}"/>
              </a:ext>
            </a:extLst>
          </p:cNvPr>
          <p:cNvSpPr txBox="1"/>
          <p:nvPr/>
        </p:nvSpPr>
        <p:spPr>
          <a:xfrm>
            <a:off x="1601688" y="2383518"/>
            <a:ext cx="44704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Calculation of the minimum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font size</a:t>
            </a:r>
            <a:r>
              <a:rPr lang="en-US" altLang="zh-CN" baseline="300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[2]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：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de-DE" altLang="zh-CN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de-DE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minimum: 7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pt</a:t>
            </a:r>
          </a:p>
          <a:p>
            <a:r>
              <a:rPr lang="de-DE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recommended: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10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pt</a:t>
            </a:r>
          </a:p>
        </p:txBody>
      </p:sp>
      <p:pic>
        <p:nvPicPr>
          <p:cNvPr id="20" name="图片 19" descr="电脑的屏幕&#10;&#10;中度可信度描述已自动生成">
            <a:extLst>
              <a:ext uri="{FF2B5EF4-FFF2-40B4-BE49-F238E27FC236}">
                <a16:creationId xmlns:a16="http://schemas.microsoft.com/office/drawing/2014/main" id="{B23E3CC2-D3FF-CE76-5172-8DB6FA09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87" y="4596869"/>
            <a:ext cx="1231900" cy="4826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9A205E6-1E28-2A53-CEF3-C55B89C3F663}"/>
              </a:ext>
            </a:extLst>
          </p:cNvPr>
          <p:cNvSpPr txBox="1"/>
          <p:nvPr/>
        </p:nvSpPr>
        <p:spPr>
          <a:xfrm>
            <a:off x="1601688" y="4631751"/>
            <a:ext cx="123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Icons</a:t>
            </a:r>
            <a:r>
              <a:rPr lang="de-DE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:</a:t>
            </a:r>
            <a:r>
              <a:rPr lang="zh-CN" altLang="de-DE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C0E80DF-BC8F-C262-80A2-30F5E60FE330}"/>
                  </a:ext>
                </a:extLst>
              </p:cNvPr>
              <p:cNvSpPr txBox="1"/>
              <p:nvPr/>
            </p:nvSpPr>
            <p:spPr>
              <a:xfrm>
                <a:off x="1907561" y="2874922"/>
                <a:ext cx="2237888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altLang="zh-CN" sz="18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CN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altLang="zh-CN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func>
                      <m:r>
                        <a:rPr lang="zh-CN" alt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C0E80DF-BC8F-C262-80A2-30F5E60FE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61" y="2874922"/>
                <a:ext cx="2237888" cy="56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3BEC1AED-44C2-E72A-752D-A22FA28AE961}"/>
              </a:ext>
            </a:extLst>
          </p:cNvPr>
          <p:cNvSpPr txBox="1"/>
          <p:nvPr/>
        </p:nvSpPr>
        <p:spPr>
          <a:xfrm>
            <a:off x="3643137" y="4651861"/>
            <a:ext cx="218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Material Design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66BF4EF-88AC-0236-CC9D-3E83D409F4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71"/>
          <a:stretch/>
        </p:blipFill>
        <p:spPr>
          <a:xfrm>
            <a:off x="6417737" y="2228849"/>
            <a:ext cx="4350828" cy="261620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B695F85-2A78-0EB2-952C-0259E2B8F0A5}"/>
              </a:ext>
            </a:extLst>
          </p:cNvPr>
          <p:cNvSpPr txBox="1"/>
          <p:nvPr/>
        </p:nvSpPr>
        <p:spPr>
          <a:xfrm>
            <a:off x="6214115" y="5173873"/>
            <a:ext cx="3310605" cy="1021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de-DE" altLang="zh-CN" b="1" kern="0" spc="100" err="1">
                <a:solidFill>
                  <a:srgbClr val="0072BD"/>
                </a:solidFill>
                <a:latin typeface="Avenir Next LT Pro" panose="020B0504020202020204" pitchFamily="34" charset="0"/>
                <a:ea typeface="DengXian" panose="02010600030101010101" pitchFamily="2" charset="-122"/>
              </a:rPr>
              <a:t>Contrast</a:t>
            </a:r>
            <a:r>
              <a:rPr lang="de-DE" altLang="zh-CN" b="1" kern="0" spc="100">
                <a:solidFill>
                  <a:srgbClr val="0072BD"/>
                </a:solidFill>
                <a:latin typeface="Avenir Next LT Pro" panose="020B0504020202020204" pitchFamily="34" charset="0"/>
                <a:ea typeface="DengXian" panose="02010600030101010101" pitchFamily="2" charset="-122"/>
              </a:rPr>
              <a:t> Ratio:</a:t>
            </a:r>
          </a:p>
          <a:p>
            <a:pPr lvl="1"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(Conforms to ISO 9241-303)</a:t>
            </a:r>
            <a:br>
              <a:rPr lang="zh-CN" altLang="en-US" sz="1400">
                <a:latin typeface="Raleway" panose="020B0003030101060003" pitchFamily="34" charset="0"/>
              </a:rPr>
            </a:br>
            <a:r>
              <a:rPr lang="de-DE" altLang="zh-CN" sz="2000" kern="0" spc="10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003030101060003" pitchFamily="34" charset="0"/>
                <a:ea typeface="DengXian" panose="02010600030101010101" pitchFamily="2" charset="-122"/>
              </a:rPr>
              <a:t> </a:t>
            </a:r>
            <a:endParaRPr lang="zh-CN" altLang="en-US" sz="2000" kern="0" spc="100">
              <a:solidFill>
                <a:schemeClr val="tx1">
                  <a:lumMod val="95000"/>
                  <a:lumOff val="5000"/>
                </a:schemeClr>
              </a:solidFill>
              <a:latin typeface="Raleway" panose="020B0003030101060003" pitchFamily="34" charset="0"/>
              <a:ea typeface="DengXian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472705B-7B9F-E8EE-60F5-B3EE51975A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834" y="2403897"/>
            <a:ext cx="1884402" cy="936691"/>
          </a:xfrm>
          <a:prstGeom prst="rect">
            <a:avLst/>
          </a:prstGeom>
        </p:spPr>
      </p:pic>
      <p:pic>
        <p:nvPicPr>
          <p:cNvPr id="32" name="图片 31" descr="卡通人物&#10;&#10;低可信度描述已自动生成">
            <a:extLst>
              <a:ext uri="{FF2B5EF4-FFF2-40B4-BE49-F238E27FC236}">
                <a16:creationId xmlns:a16="http://schemas.microsoft.com/office/drawing/2014/main" id="{3B4812DE-D1B7-ACF1-5D87-555B7BC52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834" y="1543633"/>
            <a:ext cx="1884402" cy="772740"/>
          </a:xfrm>
          <a:prstGeom prst="rect">
            <a:avLst/>
          </a:prstGeom>
        </p:spPr>
      </p:pic>
      <p:pic>
        <p:nvPicPr>
          <p:cNvPr id="34" name="图片 33" descr="图标&#10;&#10;中度可信度描述已自动生成">
            <a:extLst>
              <a:ext uri="{FF2B5EF4-FFF2-40B4-BE49-F238E27FC236}">
                <a16:creationId xmlns:a16="http://schemas.microsoft.com/office/drawing/2014/main" id="{003A5106-5AD9-96C9-8B4F-BEE3ACB3CB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37" name="圆角矩形 36">
            <a:extLst>
              <a:ext uri="{FF2B5EF4-FFF2-40B4-BE49-F238E27FC236}">
                <a16:creationId xmlns:a16="http://schemas.microsoft.com/office/drawing/2014/main" id="{F0BC845D-3FA4-3287-B108-58A557D6C992}"/>
              </a:ext>
            </a:extLst>
          </p:cNvPr>
          <p:cNvSpPr/>
          <p:nvPr/>
        </p:nvSpPr>
        <p:spPr>
          <a:xfrm>
            <a:off x="9225538" y="5173874"/>
            <a:ext cx="1227473" cy="628212"/>
          </a:xfrm>
          <a:prstGeom prst="roundRect">
            <a:avLst>
              <a:gd name="adj" fmla="val 50000"/>
            </a:avLst>
          </a:prstGeom>
          <a:solidFill>
            <a:srgbClr val="0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5.76 : 1</a:t>
            </a:r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E98E7B2B-F007-41AB-F2BA-F30C793C4F5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88635FCD-A1E2-DDF3-59CB-4ADB2221DED0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DESIGN STYLEGUIDE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6" name="图片 15" descr="图标&#10;&#10;描述已自动生成">
            <a:extLst>
              <a:ext uri="{FF2B5EF4-FFF2-40B4-BE49-F238E27FC236}">
                <a16:creationId xmlns:a16="http://schemas.microsoft.com/office/drawing/2014/main" id="{4E69C188-41D9-428D-4463-2612F6E3C93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80321" y="4955708"/>
            <a:ext cx="5334934" cy="1787199"/>
          </a:xfrm>
          <a:prstGeom prst="rect">
            <a:avLst/>
          </a:prstGeom>
        </p:spPr>
      </p:pic>
      <p:sp>
        <p:nvSpPr>
          <p:cNvPr id="8" name="文本框 13">
            <a:extLst>
              <a:ext uri="{FF2B5EF4-FFF2-40B4-BE49-F238E27FC236}">
                <a16:creationId xmlns:a16="http://schemas.microsoft.com/office/drawing/2014/main" id="{8FB517FB-399F-1FC7-2CF2-2937BAD2125B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9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C15ABA5-CD32-8CEF-58F8-1C40A90F59A9}"/>
              </a:ext>
            </a:extLst>
          </p:cNvPr>
          <p:cNvSpPr/>
          <p:nvPr/>
        </p:nvSpPr>
        <p:spPr>
          <a:xfrm>
            <a:off x="6718474" y="2434376"/>
            <a:ext cx="794846" cy="794846"/>
          </a:xfrm>
          <a:prstGeom prst="roundRect">
            <a:avLst>
              <a:gd name="adj" fmla="val 14750"/>
            </a:avLst>
          </a:prstGeom>
          <a:solidFill>
            <a:srgbClr val="0072BD"/>
          </a:solidFill>
          <a:ln w="19050">
            <a:solidFill>
              <a:srgbClr val="007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 err="1">
                <a:solidFill>
                  <a:srgbClr val="F8B11E"/>
                </a:solidFill>
                <a:latin typeface="Avenir Next LT Pro" panose="020B0504020202020204" pitchFamily="34" charset="0"/>
              </a:rPr>
              <a:t>Complementary</a:t>
            </a:r>
            <a:endParaRPr lang="de-DE" sz="1050" b="1" dirty="0">
              <a:solidFill>
                <a:srgbClr val="F8B11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B21F046-8248-8841-BC78-4D432B20963D}"/>
              </a:ext>
            </a:extLst>
          </p:cNvPr>
          <p:cNvSpPr/>
          <p:nvPr/>
        </p:nvSpPr>
        <p:spPr>
          <a:xfrm>
            <a:off x="7665755" y="2434376"/>
            <a:ext cx="794846" cy="794846"/>
          </a:xfrm>
          <a:prstGeom prst="roundRect">
            <a:avLst>
              <a:gd name="adj" fmla="val 14750"/>
            </a:avLst>
          </a:prstGeom>
          <a:solidFill>
            <a:srgbClr val="F8B11E"/>
          </a:solidFill>
          <a:ln w="190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>
                <a:solidFill>
                  <a:srgbClr val="0072BD"/>
                </a:solidFill>
                <a:latin typeface="Avenir Next LT Pro" panose="020B0504020202020204" pitchFamily="34" charset="0"/>
              </a:rPr>
              <a:t>Color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D385F2-9D15-04E3-8980-2A24FAF2E7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884" b="6671"/>
          <a:stretch/>
        </p:blipFill>
        <p:spPr>
          <a:xfrm>
            <a:off x="6379636" y="3747455"/>
            <a:ext cx="5059369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772924D-D5DB-1F5D-91AD-62984319C56F}"/>
              </a:ext>
            </a:extLst>
          </p:cNvPr>
          <p:cNvGrpSpPr/>
          <p:nvPr/>
        </p:nvGrpSpPr>
        <p:grpSpPr>
          <a:xfrm>
            <a:off x="7207909" y="1828798"/>
            <a:ext cx="2188741" cy="4159817"/>
            <a:chOff x="7923455" y="1666052"/>
            <a:chExt cx="2298700" cy="4368800"/>
          </a:xfrm>
        </p:grpSpPr>
        <p:pic>
          <p:nvPicPr>
            <p:cNvPr id="15" name="图片 14" descr="手机的屏幕&#10;&#10;描述已自动生成">
              <a:extLst>
                <a:ext uri="{FF2B5EF4-FFF2-40B4-BE49-F238E27FC236}">
                  <a16:creationId xmlns:a16="http://schemas.microsoft.com/office/drawing/2014/main" id="{1C2B212D-D6C1-1644-D79E-9409CA9D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3455" y="1666052"/>
              <a:ext cx="2298700" cy="4368800"/>
            </a:xfrm>
            <a:prstGeom prst="rect">
              <a:avLst/>
            </a:prstGeom>
          </p:spPr>
        </p:pic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3A035F0F-5A18-CD55-F45C-F7616F6386E9}"/>
                </a:ext>
              </a:extLst>
            </p:cNvPr>
            <p:cNvSpPr/>
            <p:nvPr/>
          </p:nvSpPr>
          <p:spPr>
            <a:xfrm>
              <a:off x="8228559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7" name="图片 26" descr="图形用户界面, 应用程序&#10;&#10;描述已自动生成">
            <a:extLst>
              <a:ext uri="{FF2B5EF4-FFF2-40B4-BE49-F238E27FC236}">
                <a16:creationId xmlns:a16="http://schemas.microsoft.com/office/drawing/2014/main" id="{EE41E366-A776-60E9-B2C2-8BBECC000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343"/>
          <a:stretch/>
        </p:blipFill>
        <p:spPr>
          <a:xfrm>
            <a:off x="5255757" y="1828798"/>
            <a:ext cx="1896324" cy="3941545"/>
          </a:xfrm>
          <a:prstGeom prst="round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45B496-D32E-6248-ABAC-6A3EFFDBFFF0}"/>
              </a:ext>
            </a:extLst>
          </p:cNvPr>
          <p:cNvGrpSpPr/>
          <p:nvPr/>
        </p:nvGrpSpPr>
        <p:grpSpPr>
          <a:xfrm>
            <a:off x="2929882" y="1828798"/>
            <a:ext cx="2188741" cy="4159817"/>
            <a:chOff x="2099568" y="1666052"/>
            <a:chExt cx="2298700" cy="4368800"/>
          </a:xfrm>
        </p:grpSpPr>
        <p:pic>
          <p:nvPicPr>
            <p:cNvPr id="18" name="图片 17" descr="手机的屏幕&#10;&#10;描述已自动生成">
              <a:extLst>
                <a:ext uri="{FF2B5EF4-FFF2-40B4-BE49-F238E27FC236}">
                  <a16:creationId xmlns:a16="http://schemas.microsoft.com/office/drawing/2014/main" id="{DFE6C9AD-5BBE-7486-F8E6-630645E6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9568" y="1666052"/>
              <a:ext cx="2298700" cy="4368800"/>
            </a:xfrm>
            <a:prstGeom prst="rect">
              <a:avLst/>
            </a:prstGeom>
          </p:spPr>
        </p:pic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3FE3C499-0F19-FF09-C6FD-20F3F7317898}"/>
                </a:ext>
              </a:extLst>
            </p:cNvPr>
            <p:cNvSpPr/>
            <p:nvPr/>
          </p:nvSpPr>
          <p:spPr>
            <a:xfrm>
              <a:off x="2404672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C470CCA1-6800-BACE-DC1F-69E72523A7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3" name="椭圆 12">
            <a:extLst>
              <a:ext uri="{FF2B5EF4-FFF2-40B4-BE49-F238E27FC236}">
                <a16:creationId xmlns:a16="http://schemas.microsoft.com/office/drawing/2014/main" id="{FFFEF947-3449-1707-2F16-B2A2F3B1A07E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80EAC871-4A7E-9593-E639-449698622783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HI-FI PROTOTYPE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20" name="图片 15" descr="图标&#10;&#10;描述已自动生成">
            <a:extLst>
              <a:ext uri="{FF2B5EF4-FFF2-40B4-BE49-F238E27FC236}">
                <a16:creationId xmlns:a16="http://schemas.microsoft.com/office/drawing/2014/main" id="{8FEE8381-6860-E204-C0EB-C5F0A4EACC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3" y="5708491"/>
            <a:ext cx="3767782" cy="1670312"/>
          </a:xfrm>
          <a:prstGeom prst="rect">
            <a:avLst/>
          </a:prstGeom>
        </p:spPr>
      </p:pic>
      <p:sp>
        <p:nvSpPr>
          <p:cNvPr id="23" name="文本框 13">
            <a:extLst>
              <a:ext uri="{FF2B5EF4-FFF2-40B4-BE49-F238E27FC236}">
                <a16:creationId xmlns:a16="http://schemas.microsoft.com/office/drawing/2014/main" id="{98EAC2D7-6C69-FD74-8714-026C0DAECCCC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10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0435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FD880B4-E304-E405-6581-4D774A1163A6}"/>
              </a:ext>
            </a:extLst>
          </p:cNvPr>
          <p:cNvGrpSpPr/>
          <p:nvPr/>
        </p:nvGrpSpPr>
        <p:grpSpPr>
          <a:xfrm>
            <a:off x="1698378" y="1828798"/>
            <a:ext cx="2188741" cy="4159817"/>
            <a:chOff x="2099568" y="1666052"/>
            <a:chExt cx="2298700" cy="4368800"/>
          </a:xfrm>
        </p:grpSpPr>
        <p:pic>
          <p:nvPicPr>
            <p:cNvPr id="23" name="图片 22" descr="手机的屏幕&#10;&#10;描述已自动生成">
              <a:extLst>
                <a:ext uri="{FF2B5EF4-FFF2-40B4-BE49-F238E27FC236}">
                  <a16:creationId xmlns:a16="http://schemas.microsoft.com/office/drawing/2014/main" id="{D6E3B936-8F34-49A7-0E0C-93C0F491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9568" y="1666052"/>
              <a:ext cx="2298700" cy="4368800"/>
            </a:xfrm>
            <a:prstGeom prst="rect">
              <a:avLst/>
            </a:prstGeom>
          </p:spPr>
        </p:pic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99AC290A-DDBA-B262-9193-4C0727C23AE8}"/>
                </a:ext>
              </a:extLst>
            </p:cNvPr>
            <p:cNvSpPr/>
            <p:nvPr/>
          </p:nvSpPr>
          <p:spPr>
            <a:xfrm>
              <a:off x="2404672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80AB968-2966-4D62-E65F-53458B63009D}"/>
              </a:ext>
            </a:extLst>
          </p:cNvPr>
          <p:cNvGrpSpPr/>
          <p:nvPr/>
        </p:nvGrpSpPr>
        <p:grpSpPr>
          <a:xfrm>
            <a:off x="6367327" y="1828798"/>
            <a:ext cx="2188741" cy="4159817"/>
            <a:chOff x="5014259" y="1666052"/>
            <a:chExt cx="2298700" cy="4368800"/>
          </a:xfrm>
        </p:grpSpPr>
        <p:pic>
          <p:nvPicPr>
            <p:cNvPr id="7" name="图片 6" descr="手机的屏幕&#10;&#10;描述已自动生成">
              <a:extLst>
                <a:ext uri="{FF2B5EF4-FFF2-40B4-BE49-F238E27FC236}">
                  <a16:creationId xmlns:a16="http://schemas.microsoft.com/office/drawing/2014/main" id="{F00D4C2C-3069-06A9-26B1-0B7A733D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4259" y="1666052"/>
              <a:ext cx="2298700" cy="4368800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3049DE1D-14CD-FF29-5812-FCDCED4938AD}"/>
                </a:ext>
              </a:extLst>
            </p:cNvPr>
            <p:cNvSpPr/>
            <p:nvPr/>
          </p:nvSpPr>
          <p:spPr>
            <a:xfrm>
              <a:off x="5319363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6C1993F-FCF3-172B-FC69-A3BF580F72C3}"/>
              </a:ext>
            </a:extLst>
          </p:cNvPr>
          <p:cNvGrpSpPr/>
          <p:nvPr/>
        </p:nvGrpSpPr>
        <p:grpSpPr>
          <a:xfrm>
            <a:off x="4040690" y="1828798"/>
            <a:ext cx="2188741" cy="4159817"/>
            <a:chOff x="7923455" y="1666052"/>
            <a:chExt cx="2298700" cy="4368800"/>
          </a:xfrm>
        </p:grpSpPr>
        <p:pic>
          <p:nvPicPr>
            <p:cNvPr id="20" name="图片 19" descr="手机的屏幕&#10;&#10;描述已自动生成">
              <a:extLst>
                <a:ext uri="{FF2B5EF4-FFF2-40B4-BE49-F238E27FC236}">
                  <a16:creationId xmlns:a16="http://schemas.microsoft.com/office/drawing/2014/main" id="{CA8B937B-40AB-8D20-7ECE-80FFAD18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3455" y="1666052"/>
              <a:ext cx="2298700" cy="4368800"/>
            </a:xfrm>
            <a:prstGeom prst="rect">
              <a:avLst/>
            </a:prstGeom>
          </p:spPr>
        </p:pic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1559EF47-69C9-795E-0880-0CD03E936C81}"/>
                </a:ext>
              </a:extLst>
            </p:cNvPr>
            <p:cNvSpPr/>
            <p:nvPr/>
          </p:nvSpPr>
          <p:spPr>
            <a:xfrm>
              <a:off x="8228559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561E355-0726-47F1-71A7-1479F16B85B1}"/>
              </a:ext>
            </a:extLst>
          </p:cNvPr>
          <p:cNvGrpSpPr/>
          <p:nvPr/>
        </p:nvGrpSpPr>
        <p:grpSpPr>
          <a:xfrm>
            <a:off x="8676693" y="1828798"/>
            <a:ext cx="2188741" cy="4159817"/>
            <a:chOff x="8540951" y="1666052"/>
            <a:chExt cx="2298700" cy="4368800"/>
          </a:xfrm>
        </p:grpSpPr>
        <p:pic>
          <p:nvPicPr>
            <p:cNvPr id="26" name="图片 25" descr="手机的屏幕&#10;&#10;描述已自动生成">
              <a:extLst>
                <a:ext uri="{FF2B5EF4-FFF2-40B4-BE49-F238E27FC236}">
                  <a16:creationId xmlns:a16="http://schemas.microsoft.com/office/drawing/2014/main" id="{02EF18F2-6ACB-0426-93D3-95649480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0951" y="1666052"/>
              <a:ext cx="2298700" cy="4368800"/>
            </a:xfrm>
            <a:prstGeom prst="rect">
              <a:avLst/>
            </a:prstGeom>
          </p:spPr>
        </p:pic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D644DFB1-61E2-AC84-79AA-83B868AA87ED}"/>
                </a:ext>
              </a:extLst>
            </p:cNvPr>
            <p:cNvSpPr/>
            <p:nvPr/>
          </p:nvSpPr>
          <p:spPr>
            <a:xfrm>
              <a:off x="8846055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9" name="图片 28" descr="图标&#10;&#10;中度可信度描述已自动生成">
            <a:extLst>
              <a:ext uri="{FF2B5EF4-FFF2-40B4-BE49-F238E27FC236}">
                <a16:creationId xmlns:a16="http://schemas.microsoft.com/office/drawing/2014/main" id="{13E22E30-673A-4C2C-CB2D-6CB60C89B7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650BE4A-740C-EC41-8D2B-A0B7E73F23AE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A50F61-2771-1665-CE99-64E830C4CA47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HI-FI PROTOTYPE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4FC2ABB2-CC07-585D-6093-BC6971B37135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11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9" name="图片 15" descr="图标&#10;&#10;描述已自动生成">
            <a:extLst>
              <a:ext uri="{FF2B5EF4-FFF2-40B4-BE49-F238E27FC236}">
                <a16:creationId xmlns:a16="http://schemas.microsoft.com/office/drawing/2014/main" id="{8A1B46EA-4EEF-9D60-3C3B-8EAD235C90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3" y="5708491"/>
            <a:ext cx="3767782" cy="1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86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82C0EC1-9215-7F56-93CC-218115D5C72E}"/>
              </a:ext>
            </a:extLst>
          </p:cNvPr>
          <p:cNvSpPr txBox="1"/>
          <p:nvPr/>
        </p:nvSpPr>
        <p:spPr>
          <a:xfrm>
            <a:off x="927809" y="1851302"/>
            <a:ext cx="3940870" cy="74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L"/>
            </a:pPr>
            <a:r>
              <a:rPr lang="en-US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Visibility of system status</a:t>
            </a:r>
            <a:br>
              <a:rPr lang="en-US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</a:b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should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Highlight relevant allergens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806D79-D3E6-3082-3CD3-9FD6AC8513C5}"/>
              </a:ext>
            </a:extLst>
          </p:cNvPr>
          <p:cNvSpPr txBox="1"/>
          <p:nvPr/>
        </p:nvSpPr>
        <p:spPr>
          <a:xfrm>
            <a:off x="927809" y="3032323"/>
            <a:ext cx="4223606" cy="107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en-US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IMPROVEMENT</a:t>
            </a:r>
            <a:br>
              <a:rPr lang="en-US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</a:b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will be able to input relevant 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allergens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on </a:t>
            </a:r>
            <a:r>
              <a:rPr lang="en-US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re</a:t>
            </a:r>
            <a:r>
              <a:rPr lang="en-US" altLang="zh-CN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-</a:t>
            </a:r>
            <a:r>
              <a:rPr lang="en-US" sz="1400" dirty="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gistration</a:t>
            </a:r>
            <a:r>
              <a:rPr lang="zh-CN" altLang="en-US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or</a:t>
            </a:r>
            <a:r>
              <a:rPr lang="zh-CN" altLang="en-US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 dirty="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profile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, marked bold on screen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01BD99-FC79-F87B-6725-F374F1C4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293" y="2130970"/>
            <a:ext cx="2596580" cy="2666548"/>
          </a:xfrm>
          <a:prstGeom prst="rect">
            <a:avLst/>
          </a:prstGeom>
        </p:spPr>
      </p:pic>
      <p:pic>
        <p:nvPicPr>
          <p:cNvPr id="2" name="图片 1" descr="手机的屏幕&#10;&#10;描述已自动生成">
            <a:extLst>
              <a:ext uri="{FF2B5EF4-FFF2-40B4-BE49-F238E27FC236}">
                <a16:creationId xmlns:a16="http://schemas.microsoft.com/office/drawing/2014/main" id="{4A998AF1-7EB0-C47A-E1CB-386C00E5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415" y="1189599"/>
            <a:ext cx="2457538" cy="467068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830331A1-D6FE-8246-9B30-A6CA286B04A2}"/>
              </a:ext>
            </a:extLst>
          </p:cNvPr>
          <p:cNvSpPr/>
          <p:nvPr/>
        </p:nvSpPr>
        <p:spPr>
          <a:xfrm>
            <a:off x="5477601" y="1303006"/>
            <a:ext cx="1947591" cy="4264126"/>
          </a:xfrm>
          <a:prstGeom prst="roundRect">
            <a:avLst>
              <a:gd name="adj" fmla="val 14744"/>
            </a:avLst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B8424D2B-9F63-1EAE-B2F7-39E54EE906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5415" y="3225387"/>
            <a:ext cx="460526" cy="460526"/>
          </a:xfrm>
          <a:prstGeom prst="rect">
            <a:avLst/>
          </a:prstGeom>
        </p:spPr>
      </p:pic>
      <p:sp>
        <p:nvSpPr>
          <p:cNvPr id="6" name="椭圆 12">
            <a:extLst>
              <a:ext uri="{FF2B5EF4-FFF2-40B4-BE49-F238E27FC236}">
                <a16:creationId xmlns:a16="http://schemas.microsoft.com/office/drawing/2014/main" id="{41CAD286-CFB0-A0A2-BFA4-E8CD3A6FAD5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56F7EF-7E10-3701-B850-1EC05B67C9E2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HEURISTIC EVALUATION *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5" name="图片 15" descr="图标&#10;&#10;描述已自动生成">
            <a:extLst>
              <a:ext uri="{FF2B5EF4-FFF2-40B4-BE49-F238E27FC236}">
                <a16:creationId xmlns:a16="http://schemas.microsoft.com/office/drawing/2014/main" id="{8FB95E90-F153-05F7-30E9-547A806150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80321" y="4955708"/>
            <a:ext cx="5334934" cy="1787199"/>
          </a:xfrm>
          <a:prstGeom prst="rect">
            <a:avLst/>
          </a:prstGeom>
        </p:spPr>
      </p:pic>
      <p:sp>
        <p:nvSpPr>
          <p:cNvPr id="16" name="文本框 8">
            <a:extLst>
              <a:ext uri="{FF2B5EF4-FFF2-40B4-BE49-F238E27FC236}">
                <a16:creationId xmlns:a16="http://schemas.microsoft.com/office/drawing/2014/main" id="{FD97B294-7F0F-1338-4BA9-3D5D40A4F915}"/>
              </a:ext>
            </a:extLst>
          </p:cNvPr>
          <p:cNvSpPr txBox="1"/>
          <p:nvPr/>
        </p:nvSpPr>
        <p:spPr>
          <a:xfrm>
            <a:off x="1536731" y="840774"/>
            <a:ext cx="3940870" cy="338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12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* Evaluation by Team </a:t>
            </a:r>
            <a:r>
              <a:rPr lang="en-US" sz="12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FunTravel</a:t>
            </a:r>
            <a:endParaRPr lang="en-US" sz="1200">
              <a:solidFill>
                <a:srgbClr val="4A4A4A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</p:txBody>
      </p:sp>
      <p:pic>
        <p:nvPicPr>
          <p:cNvPr id="17" name="图片 7" descr="图标&#10;&#10;中度可信度描述已自动生成">
            <a:extLst>
              <a:ext uri="{FF2B5EF4-FFF2-40B4-BE49-F238E27FC236}">
                <a16:creationId xmlns:a16="http://schemas.microsoft.com/office/drawing/2014/main" id="{94DFAB9C-51C3-8C43-FE92-94ED35DBF4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9" name="文本框 13">
            <a:extLst>
              <a:ext uri="{FF2B5EF4-FFF2-40B4-BE49-F238E27FC236}">
                <a16:creationId xmlns:a16="http://schemas.microsoft.com/office/drawing/2014/main" id="{15A94A1F-0ECF-595A-F090-995A9438F092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12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70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82C0EC1-9215-7F56-93CC-218115D5C72E}"/>
              </a:ext>
            </a:extLst>
          </p:cNvPr>
          <p:cNvSpPr txBox="1"/>
          <p:nvPr/>
        </p:nvSpPr>
        <p:spPr>
          <a:xfrm>
            <a:off x="927809" y="1851302"/>
            <a:ext cx="3940870" cy="139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L"/>
            </a:pPr>
            <a:r>
              <a:rPr lang="de-DE" altLang="zh-CN" sz="1600" b="1" err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Flexibility</a:t>
            </a:r>
            <a:r>
              <a:rPr lang="de-DE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and </a:t>
            </a:r>
            <a:r>
              <a:rPr lang="de-DE" altLang="zh-CN" sz="1600" b="1" err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efficiency</a:t>
            </a:r>
            <a:r>
              <a:rPr lang="de-DE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600" b="1" err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of</a:t>
            </a:r>
            <a:r>
              <a:rPr lang="de-DE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600" b="1" err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use</a:t>
            </a:r>
            <a:br>
              <a:rPr lang="de-DE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</a:b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The reservation process is a bit inefficient, each time you need to go to the details page of each dish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806D79-D3E6-3082-3CD3-9FD6AC8513C5}"/>
              </a:ext>
            </a:extLst>
          </p:cNvPr>
          <p:cNvSpPr txBox="1"/>
          <p:nvPr/>
        </p:nvSpPr>
        <p:spPr>
          <a:xfrm>
            <a:off x="927809" y="3455650"/>
            <a:ext cx="3940870" cy="74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en-US" altLang="zh-CN" sz="16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IMPROVEMENT</a:t>
            </a:r>
            <a:br>
              <a:rPr lang="en-US" altLang="zh-CN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</a:b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Added a fast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booking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feature</a:t>
            </a:r>
            <a:endParaRPr lang="en-US" sz="1400">
              <a:solidFill>
                <a:srgbClr val="4A4A4A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7E7EA8-893C-B0B7-41C2-EB7F314BCA71}"/>
              </a:ext>
            </a:extLst>
          </p:cNvPr>
          <p:cNvSpPr txBox="1"/>
          <p:nvPr/>
        </p:nvSpPr>
        <p:spPr>
          <a:xfrm>
            <a:off x="1536731" y="840774"/>
            <a:ext cx="3940870" cy="3381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12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* Evaluation by other experts</a:t>
            </a:r>
          </a:p>
        </p:txBody>
      </p:sp>
      <p:pic>
        <p:nvPicPr>
          <p:cNvPr id="12" name="图片 11" descr="手机的屏幕&#10;&#10;描述已自动生成">
            <a:extLst>
              <a:ext uri="{FF2B5EF4-FFF2-40B4-BE49-F238E27FC236}">
                <a16:creationId xmlns:a16="http://schemas.microsoft.com/office/drawing/2014/main" id="{86B56EDA-0097-858E-47FB-23CB6B00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415" y="1189599"/>
            <a:ext cx="2457538" cy="4670680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65D2E9BA-F0D8-38B7-0949-093A48239943}"/>
              </a:ext>
            </a:extLst>
          </p:cNvPr>
          <p:cNvSpPr/>
          <p:nvPr/>
        </p:nvSpPr>
        <p:spPr>
          <a:xfrm>
            <a:off x="5477601" y="1303006"/>
            <a:ext cx="1947591" cy="4264126"/>
          </a:xfrm>
          <a:prstGeom prst="roundRect">
            <a:avLst>
              <a:gd name="adj" fmla="val 14744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41B6CD-834B-FD81-8CFB-AFC874842C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64932"/>
          <a:stretch/>
        </p:blipFill>
        <p:spPr>
          <a:xfrm>
            <a:off x="8010408" y="2865332"/>
            <a:ext cx="3857746" cy="1127336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5A628F2-A996-F1F7-CBDA-07396F79F3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5415" y="3225387"/>
            <a:ext cx="460526" cy="460526"/>
          </a:xfrm>
          <a:prstGeom prst="rect">
            <a:avLst/>
          </a:prstGeom>
        </p:spPr>
      </p:pic>
      <p:sp>
        <p:nvSpPr>
          <p:cNvPr id="6" name="椭圆 12">
            <a:extLst>
              <a:ext uri="{FF2B5EF4-FFF2-40B4-BE49-F238E27FC236}">
                <a16:creationId xmlns:a16="http://schemas.microsoft.com/office/drawing/2014/main" id="{FA4E5FAA-2656-EE1C-347A-A5D54B0354A8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5A2B4FE5-947E-D177-ABCB-C66F0B840793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HEURISTIC EVALUATION *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57550E1-94CC-1EB5-A51B-49556FA1F258}"/>
              </a:ext>
            </a:extLst>
          </p:cNvPr>
          <p:cNvSpPr/>
          <p:nvPr/>
        </p:nvSpPr>
        <p:spPr>
          <a:xfrm>
            <a:off x="10733314" y="3367506"/>
            <a:ext cx="375558" cy="388065"/>
          </a:xfrm>
          <a:prstGeom prst="roundRect">
            <a:avLst>
              <a:gd name="adj" fmla="val 4740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图片 15" descr="图标&#10;&#10;描述已自动生成">
            <a:extLst>
              <a:ext uri="{FF2B5EF4-FFF2-40B4-BE49-F238E27FC236}">
                <a16:creationId xmlns:a16="http://schemas.microsoft.com/office/drawing/2014/main" id="{088FAEFB-06C4-241C-EFE7-9D739AB83A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80321" y="4955708"/>
            <a:ext cx="5334934" cy="1787199"/>
          </a:xfrm>
          <a:prstGeom prst="rect">
            <a:avLst/>
          </a:prstGeom>
        </p:spPr>
      </p:pic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7F846EAB-451E-8E63-7D52-1E7002D462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207536" y="4955708"/>
            <a:ext cx="5334934" cy="1787199"/>
          </a:xfrm>
          <a:prstGeom prst="rect">
            <a:avLst/>
          </a:prstGeom>
        </p:spPr>
      </p:pic>
      <p:pic>
        <p:nvPicPr>
          <p:cNvPr id="17" name="图片 7" descr="图标&#10;&#10;中度可信度描述已自动生成">
            <a:extLst>
              <a:ext uri="{FF2B5EF4-FFF2-40B4-BE49-F238E27FC236}">
                <a16:creationId xmlns:a16="http://schemas.microsoft.com/office/drawing/2014/main" id="{ACF80D57-D1A3-257D-8C7C-478979C48D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9" name="文本框 13">
            <a:extLst>
              <a:ext uri="{FF2B5EF4-FFF2-40B4-BE49-F238E27FC236}">
                <a16:creationId xmlns:a16="http://schemas.microsoft.com/office/drawing/2014/main" id="{2ABFC1B7-34F8-0B1B-D1D5-3A8A9855BB7D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13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74082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手机的屏幕&#10;&#10;描述已自动生成">
            <a:extLst>
              <a:ext uri="{FF2B5EF4-FFF2-40B4-BE49-F238E27FC236}">
                <a16:creationId xmlns:a16="http://schemas.microsoft.com/office/drawing/2014/main" id="{E784AD67-14D1-B21E-CDFC-97F8BCC6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12" y="1774151"/>
            <a:ext cx="2283467" cy="43398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2BD6EDB-2C34-1E9A-0F5D-650823A0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r="325"/>
          <a:stretch/>
        </p:blipFill>
        <p:spPr>
          <a:xfrm>
            <a:off x="5466947" y="1899003"/>
            <a:ext cx="1800000" cy="3902289"/>
          </a:xfrm>
          <a:prstGeom prst="roundRect">
            <a:avLst>
              <a:gd name="adj" fmla="val 1141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506B74-15CA-E7B6-368D-470E00F4D0F2}"/>
              </a:ext>
            </a:extLst>
          </p:cNvPr>
          <p:cNvSpPr txBox="1"/>
          <p:nvPr/>
        </p:nvSpPr>
        <p:spPr>
          <a:xfrm>
            <a:off x="1117513" y="1851302"/>
            <a:ext cx="3940870" cy="1198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L"/>
            </a:pPr>
            <a:r>
              <a:rPr lang="en-US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FEEDBACK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Confused about </a:t>
            </a:r>
            <a:r>
              <a:rPr lang="en-US" sz="16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the 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counter map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Four levels of "queues" not necessary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A1FE201-1C2C-4E11-CC27-4DFA205F0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962" y="2711541"/>
            <a:ext cx="2969469" cy="17183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4A9B352-A330-190D-22BD-E8C5B098CC1A}"/>
              </a:ext>
            </a:extLst>
          </p:cNvPr>
          <p:cNvSpPr txBox="1"/>
          <p:nvPr/>
        </p:nvSpPr>
        <p:spPr>
          <a:xfrm>
            <a:off x="1117513" y="3384018"/>
            <a:ext cx="3940870" cy="11522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en-US" altLang="zh-CN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IMPROVEMENT</a:t>
            </a:r>
            <a:endParaRPr lang="en-US" sz="1400" b="1">
              <a:solidFill>
                <a:srgbClr val="0072BD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Added title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Change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d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to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three levels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2DA7A2-BC33-28DE-F0FB-E6FA2A29654E}"/>
              </a:ext>
            </a:extLst>
          </p:cNvPr>
          <p:cNvSpPr txBox="1"/>
          <p:nvPr/>
        </p:nvSpPr>
        <p:spPr>
          <a:xfrm>
            <a:off x="1117513" y="4700448"/>
            <a:ext cx="3940870" cy="829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* [3 test subjects aged 2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4-27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(Ø 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25.3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years)]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C4E2FA3E-7A0B-DA21-C9C8-70B1F90668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504784" y="3568289"/>
            <a:ext cx="460526" cy="460526"/>
          </a:xfrm>
          <a:prstGeom prst="rect">
            <a:avLst/>
          </a:prstGeom>
        </p:spPr>
      </p:pic>
      <p:sp>
        <p:nvSpPr>
          <p:cNvPr id="6" name="椭圆 12">
            <a:extLst>
              <a:ext uri="{FF2B5EF4-FFF2-40B4-BE49-F238E27FC236}">
                <a16:creationId xmlns:a16="http://schemas.microsoft.com/office/drawing/2014/main" id="{FFFD588A-3EC9-4809-F37B-E4425FD343FC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95ECE5C5-0AA7-1A6E-AA92-65CB20EF4E80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QUALITATIVE EVALUATION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B4FE186-1EBF-7281-047E-2FF2A00977AC}"/>
              </a:ext>
            </a:extLst>
          </p:cNvPr>
          <p:cNvSpPr/>
          <p:nvPr/>
        </p:nvSpPr>
        <p:spPr>
          <a:xfrm>
            <a:off x="5546271" y="2661642"/>
            <a:ext cx="1605643" cy="1017729"/>
          </a:xfrm>
          <a:prstGeom prst="roundRect">
            <a:avLst>
              <a:gd name="adj" fmla="val 4740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图片 15" descr="图标&#10;&#10;描述已自动生成">
            <a:extLst>
              <a:ext uri="{FF2B5EF4-FFF2-40B4-BE49-F238E27FC236}">
                <a16:creationId xmlns:a16="http://schemas.microsoft.com/office/drawing/2014/main" id="{C552C130-467E-0AFA-E765-A9573DDA9B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4" y="5708492"/>
            <a:ext cx="3767782" cy="1670312"/>
          </a:xfrm>
          <a:prstGeom prst="rect">
            <a:avLst/>
          </a:prstGeom>
        </p:spPr>
      </p:pic>
      <p:pic>
        <p:nvPicPr>
          <p:cNvPr id="12" name="图片 7" descr="图标&#10;&#10;中度可信度描述已自动生成">
            <a:extLst>
              <a:ext uri="{FF2B5EF4-FFF2-40B4-BE49-F238E27FC236}">
                <a16:creationId xmlns:a16="http://schemas.microsoft.com/office/drawing/2014/main" id="{E497EDB4-2FC0-6E2B-7F91-94E9E06B89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2CB607F-BC27-875F-96AB-5F6F4A00330E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14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96463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的屏幕&#10;&#10;描述已自动生成">
            <a:extLst>
              <a:ext uri="{FF2B5EF4-FFF2-40B4-BE49-F238E27FC236}">
                <a16:creationId xmlns:a16="http://schemas.microsoft.com/office/drawing/2014/main" id="{4177F035-F024-E4C9-841C-7DFDECB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12" y="1774151"/>
            <a:ext cx="2283467" cy="4339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DF0160-B973-13C8-1E68-C715F9BDB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947" y="1899003"/>
            <a:ext cx="1800000" cy="3902289"/>
          </a:xfrm>
          <a:prstGeom prst="roundRect">
            <a:avLst>
              <a:gd name="adj" fmla="val 1141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506B74-15CA-E7B6-368D-470E00F4D0F2}"/>
              </a:ext>
            </a:extLst>
          </p:cNvPr>
          <p:cNvSpPr txBox="1"/>
          <p:nvPr/>
        </p:nvSpPr>
        <p:spPr>
          <a:xfrm>
            <a:off x="1117513" y="1850400"/>
            <a:ext cx="3940870" cy="14754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L"/>
            </a:pPr>
            <a:r>
              <a:rPr lang="en-US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FEEDBACK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“ It is not possible to distinguish if the current reservation is already non-cancellable.”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A9B352-A330-190D-22BD-E8C5B098CC1A}"/>
              </a:ext>
            </a:extLst>
          </p:cNvPr>
          <p:cNvSpPr txBox="1"/>
          <p:nvPr/>
        </p:nvSpPr>
        <p:spPr>
          <a:xfrm>
            <a:off x="1117513" y="3384018"/>
            <a:ext cx="3940870" cy="17985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en-US" altLang="zh-CN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IMPROVEMENT</a:t>
            </a:r>
            <a:endParaRPr lang="en-US" sz="1400" b="1">
              <a:solidFill>
                <a:srgbClr val="0072BD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The icon turns gray when it is not cancelable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Added a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confirmation pop-up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</p:txBody>
      </p:sp>
      <p:pic>
        <p:nvPicPr>
          <p:cNvPr id="13" name="图片 12" descr="手机的屏幕&#10;&#10;描述已自动生成">
            <a:extLst>
              <a:ext uri="{FF2B5EF4-FFF2-40B4-BE49-F238E27FC236}">
                <a16:creationId xmlns:a16="http://schemas.microsoft.com/office/drawing/2014/main" id="{7C94B533-071D-E704-EA9C-7D0F6B63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409" y="1774151"/>
            <a:ext cx="2283467" cy="43398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BBC2454-639F-912B-EAD9-2619A4738A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8237444" y="1899003"/>
            <a:ext cx="1800000" cy="3902289"/>
          </a:xfrm>
          <a:prstGeom prst="roundRect">
            <a:avLst>
              <a:gd name="adj" fmla="val 11411"/>
            </a:avLst>
          </a:prstGeom>
        </p:spPr>
      </p:pic>
      <p:sp>
        <p:nvSpPr>
          <p:cNvPr id="8" name="椭圆 12">
            <a:extLst>
              <a:ext uri="{FF2B5EF4-FFF2-40B4-BE49-F238E27FC236}">
                <a16:creationId xmlns:a16="http://schemas.microsoft.com/office/drawing/2014/main" id="{4D255AC7-72E1-42C1-CF26-7ECFF4BB923F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EC63E37A-CFFB-B3C0-95F0-FF547E1AAA63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QUALITATIVE EVALUATION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0435CD7-91A7-4642-D9CB-E914ED829BA3}"/>
              </a:ext>
            </a:extLst>
          </p:cNvPr>
          <p:cNvSpPr/>
          <p:nvPr/>
        </p:nvSpPr>
        <p:spPr>
          <a:xfrm>
            <a:off x="6863881" y="2732314"/>
            <a:ext cx="268640" cy="277586"/>
          </a:xfrm>
          <a:prstGeom prst="roundRect">
            <a:avLst>
              <a:gd name="adj" fmla="val 4740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图片 15" descr="图标&#10;&#10;描述已自动生成">
            <a:extLst>
              <a:ext uri="{FF2B5EF4-FFF2-40B4-BE49-F238E27FC236}">
                <a16:creationId xmlns:a16="http://schemas.microsoft.com/office/drawing/2014/main" id="{C9B55691-1D25-859D-6164-AFEA6CD217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4" y="5708492"/>
            <a:ext cx="3767782" cy="1670312"/>
          </a:xfrm>
          <a:prstGeom prst="rect">
            <a:avLst/>
          </a:prstGeom>
        </p:spPr>
      </p:pic>
      <p:pic>
        <p:nvPicPr>
          <p:cNvPr id="17" name="图片 7" descr="图标&#10;&#10;中度可信度描述已自动生成">
            <a:extLst>
              <a:ext uri="{FF2B5EF4-FFF2-40B4-BE49-F238E27FC236}">
                <a16:creationId xmlns:a16="http://schemas.microsoft.com/office/drawing/2014/main" id="{D42ADEAB-C6D3-A8A6-DF6D-E4ED02FC84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20" name="文本框 13">
            <a:extLst>
              <a:ext uri="{FF2B5EF4-FFF2-40B4-BE49-F238E27FC236}">
                <a16:creationId xmlns:a16="http://schemas.microsoft.com/office/drawing/2014/main" id="{AEE51178-D174-E4E9-79F2-F15B4B9C86D5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15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162B948-F642-35EC-174C-B2170A39CE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504784" y="3568289"/>
            <a:ext cx="460526" cy="4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的屏幕&#10;&#10;描述已自动生成">
            <a:extLst>
              <a:ext uri="{FF2B5EF4-FFF2-40B4-BE49-F238E27FC236}">
                <a16:creationId xmlns:a16="http://schemas.microsoft.com/office/drawing/2014/main" id="{4177F035-F024-E4C9-841C-7DFDECBA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12" y="1774151"/>
            <a:ext cx="2283467" cy="43398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DF0160-B973-13C8-1E68-C715F9BD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47" y="1899003"/>
            <a:ext cx="1800000" cy="3902289"/>
          </a:xfrm>
          <a:prstGeom prst="roundRect">
            <a:avLst>
              <a:gd name="adj" fmla="val 1141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506B74-15CA-E7B6-368D-470E00F4D0F2}"/>
              </a:ext>
            </a:extLst>
          </p:cNvPr>
          <p:cNvSpPr txBox="1"/>
          <p:nvPr/>
        </p:nvSpPr>
        <p:spPr>
          <a:xfrm>
            <a:off x="1117513" y="1850400"/>
            <a:ext cx="3940870" cy="2121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L"/>
            </a:pPr>
            <a:r>
              <a:rPr lang="en-US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FEEDBACK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Checkbox is not well correlated with the viewing location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4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Meaning</a:t>
            </a:r>
            <a:r>
              <a:rPr lang="zh-CN" altLang="de-DE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4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of</a:t>
            </a:r>
            <a:r>
              <a:rPr lang="zh-CN" altLang="de-DE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4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numbers</a:t>
            </a:r>
            <a:r>
              <a:rPr lang="zh-CN" altLang="de-DE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4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is</a:t>
            </a:r>
            <a:r>
              <a:rPr lang="zh-CN" altLang="de-DE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de-DE" altLang="zh-CN" sz="1400" err="1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unclear</a:t>
            </a:r>
            <a:endParaRPr lang="en-US" sz="1400">
              <a:solidFill>
                <a:srgbClr val="4A4A4A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A9B352-A330-190D-22BD-E8C5B098CC1A}"/>
              </a:ext>
            </a:extLst>
          </p:cNvPr>
          <p:cNvSpPr txBox="1"/>
          <p:nvPr/>
        </p:nvSpPr>
        <p:spPr>
          <a:xfrm>
            <a:off x="1117513" y="3384018"/>
            <a:ext cx="3940870" cy="17985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Wingdings" pitchFamily="2" charset="2"/>
              <a:buChar char="ü"/>
            </a:pPr>
            <a:r>
              <a:rPr lang="en-US" altLang="zh-CN" sz="1400" b="1">
                <a:solidFill>
                  <a:srgbClr val="0072BD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IMPROVEMENT</a:t>
            </a:r>
            <a:endParaRPr lang="en-US" sz="1400" b="1">
              <a:solidFill>
                <a:srgbClr val="0072BD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New icon, New color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Counter number added to each</a:t>
            </a:r>
            <a:r>
              <a:rPr lang="zh-CN" altLang="en-US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 </a:t>
            </a:r>
            <a:r>
              <a:rPr lang="en-US" altLang="zh-CN" sz="1400">
                <a:solidFill>
                  <a:srgbClr val="4A4A4A"/>
                </a:solidFill>
                <a:latin typeface="Avenir Next LT Pro" panose="020B0504020202020204" pitchFamily="34" charset="0"/>
                <a:cs typeface="Proxima Nova Bold" panose="02000506030000020004" charset="0"/>
                <a:sym typeface="+mn-ea"/>
              </a:rPr>
              <a:t>dish</a:t>
            </a:r>
            <a:endParaRPr lang="en-US" sz="1400">
              <a:solidFill>
                <a:srgbClr val="4A4A4A"/>
              </a:solidFill>
              <a:latin typeface="Avenir Next LT Pro" panose="020B0504020202020204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400">
              <a:solidFill>
                <a:srgbClr val="4A4A4A"/>
              </a:solidFill>
              <a:latin typeface="Raleway" panose="020B0003030101060003" pitchFamily="34" charset="0"/>
              <a:cs typeface="Proxima Nova Bold" panose="02000506030000020004" charset="0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9DBFCA2-5A19-CDA9-9511-BB102AE79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414" y="2784827"/>
            <a:ext cx="3885258" cy="2013087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13B01590-24FE-A986-7759-18DCF50746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504784" y="3568289"/>
            <a:ext cx="460526" cy="460526"/>
          </a:xfrm>
          <a:prstGeom prst="rect">
            <a:avLst/>
          </a:prstGeom>
        </p:spPr>
      </p:pic>
      <p:sp>
        <p:nvSpPr>
          <p:cNvPr id="7" name="椭圆 12">
            <a:extLst>
              <a:ext uri="{FF2B5EF4-FFF2-40B4-BE49-F238E27FC236}">
                <a16:creationId xmlns:a16="http://schemas.microsoft.com/office/drawing/2014/main" id="{293BE0AA-DAA9-235E-6AB8-87D1786FAC4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7688E919-8578-E437-AEF3-442887370377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QUALITATIVE EVALUATION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4A3C346-D581-9331-3972-E5E47BF2F928}"/>
              </a:ext>
            </a:extLst>
          </p:cNvPr>
          <p:cNvSpPr/>
          <p:nvPr/>
        </p:nvSpPr>
        <p:spPr>
          <a:xfrm>
            <a:off x="5513614" y="3673928"/>
            <a:ext cx="1687285" cy="1077685"/>
          </a:xfrm>
          <a:prstGeom prst="roundRect">
            <a:avLst>
              <a:gd name="adj" fmla="val 4740"/>
            </a:avLst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图片 15" descr="图标&#10;&#10;描述已自动生成">
            <a:extLst>
              <a:ext uri="{FF2B5EF4-FFF2-40B4-BE49-F238E27FC236}">
                <a16:creationId xmlns:a16="http://schemas.microsoft.com/office/drawing/2014/main" id="{861D4507-A94F-12CE-3282-0388BA7DFF0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4" y="5708492"/>
            <a:ext cx="3767782" cy="1670312"/>
          </a:xfrm>
          <a:prstGeom prst="rect">
            <a:avLst/>
          </a:prstGeom>
        </p:spPr>
      </p:pic>
      <p:pic>
        <p:nvPicPr>
          <p:cNvPr id="16" name="图片 7" descr="图标&#10;&#10;中度可信度描述已自动生成">
            <a:extLst>
              <a:ext uri="{FF2B5EF4-FFF2-40B4-BE49-F238E27FC236}">
                <a16:creationId xmlns:a16="http://schemas.microsoft.com/office/drawing/2014/main" id="{C62DC3B4-5E51-A2E3-1461-11C5C5E0E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9" name="文本框 13">
            <a:extLst>
              <a:ext uri="{FF2B5EF4-FFF2-40B4-BE49-F238E27FC236}">
                <a16:creationId xmlns:a16="http://schemas.microsoft.com/office/drawing/2014/main" id="{23D0FC1D-7289-06EC-CB9C-0548173ADCB7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16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21181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8260480-2204-537B-7513-3E9C50876324}"/>
              </a:ext>
            </a:extLst>
          </p:cNvPr>
          <p:cNvGrpSpPr/>
          <p:nvPr/>
        </p:nvGrpSpPr>
        <p:grpSpPr>
          <a:xfrm>
            <a:off x="938264" y="238539"/>
            <a:ext cx="9782840" cy="6661026"/>
            <a:chOff x="1572599" y="989375"/>
            <a:chExt cx="8680111" cy="5910190"/>
          </a:xfrm>
        </p:grpSpPr>
        <p:pic>
          <p:nvPicPr>
            <p:cNvPr id="4" name="图片 3" descr="手里拿着手机&#10;&#10;描述已自动生成">
              <a:extLst>
                <a:ext uri="{FF2B5EF4-FFF2-40B4-BE49-F238E27FC236}">
                  <a16:creationId xmlns:a16="http://schemas.microsoft.com/office/drawing/2014/main" id="{D2D769F1-A988-B344-7BB3-22DBF7294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599" y="989375"/>
              <a:ext cx="8680111" cy="59101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793585-96DF-4467-B162-7CDC37B50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92" r="996"/>
            <a:stretch/>
          </p:blipFill>
          <p:spPr>
            <a:xfrm>
              <a:off x="5091545" y="1931669"/>
              <a:ext cx="1823605" cy="3971245"/>
            </a:xfrm>
            <a:prstGeom prst="roundRect">
              <a:avLst>
                <a:gd name="adj" fmla="val 11312"/>
              </a:avLst>
            </a:prstGeom>
          </p:spPr>
        </p:pic>
      </p:grpSp>
      <p:sp>
        <p:nvSpPr>
          <p:cNvPr id="6" name="椭圆 12">
            <a:extLst>
              <a:ext uri="{FF2B5EF4-FFF2-40B4-BE49-F238E27FC236}">
                <a16:creationId xmlns:a16="http://schemas.microsoft.com/office/drawing/2014/main" id="{213B5A67-9E08-D83D-E86B-7D9FA6C3729C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id="{E8EADA1E-D322-5C84-DD3E-3C93C0F79753}"/>
              </a:ext>
            </a:extLst>
          </p:cNvPr>
          <p:cNvSpPr txBox="1"/>
          <p:nvPr/>
        </p:nvSpPr>
        <p:spPr>
          <a:xfrm>
            <a:off x="1035790" y="506956"/>
            <a:ext cx="4424433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FINAL WEB PROTOTYPE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2" name="图片 15" descr="图标&#10;&#10;描述已自动生成">
            <a:extLst>
              <a:ext uri="{FF2B5EF4-FFF2-40B4-BE49-F238E27FC236}">
                <a16:creationId xmlns:a16="http://schemas.microsoft.com/office/drawing/2014/main" id="{99F65460-0A20-5EB4-1452-38C30449D6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8892877" y="5018771"/>
            <a:ext cx="5334934" cy="1787199"/>
          </a:xfrm>
          <a:prstGeom prst="rect">
            <a:avLst/>
          </a:prstGeom>
        </p:spPr>
      </p:pic>
      <p:pic>
        <p:nvPicPr>
          <p:cNvPr id="13" name="图片 15" descr="图标&#10;&#10;描述已自动生成">
            <a:extLst>
              <a:ext uri="{FF2B5EF4-FFF2-40B4-BE49-F238E27FC236}">
                <a16:creationId xmlns:a16="http://schemas.microsoft.com/office/drawing/2014/main" id="{57FC1FAD-2C92-18E0-5769-6BC5856CA6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39" y="-780056"/>
            <a:ext cx="5334934" cy="1787199"/>
          </a:xfrm>
          <a:prstGeom prst="rect">
            <a:avLst/>
          </a:prstGeom>
        </p:spPr>
      </p:pic>
      <p:pic>
        <p:nvPicPr>
          <p:cNvPr id="14" name="图片 7" descr="图标&#10;&#10;中度可信度描述已自动生成">
            <a:extLst>
              <a:ext uri="{FF2B5EF4-FFF2-40B4-BE49-F238E27FC236}">
                <a16:creationId xmlns:a16="http://schemas.microsoft.com/office/drawing/2014/main" id="{9E9F5695-75EB-8D9D-1A79-ADED66237A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6" name="文本框 13">
            <a:extLst>
              <a:ext uri="{FF2B5EF4-FFF2-40B4-BE49-F238E27FC236}">
                <a16:creationId xmlns:a16="http://schemas.microsoft.com/office/drawing/2014/main" id="{6F1BC81C-0F08-DD69-218A-C9EB28EAE827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17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3169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5" descr="图标&#10;&#10;描述已自动生成">
            <a:extLst>
              <a:ext uri="{FF2B5EF4-FFF2-40B4-BE49-F238E27FC236}">
                <a16:creationId xmlns:a16="http://schemas.microsoft.com/office/drawing/2014/main" id="{96E177BA-69DE-C168-92A7-4D3DAC559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4" y="-780061"/>
            <a:ext cx="5334934" cy="17871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76222C3-F762-FFCC-4E33-F037A232A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0088" y="3861024"/>
            <a:ext cx="2792858" cy="2071657"/>
          </a:xfrm>
          <a:prstGeom prst="rect">
            <a:avLst/>
          </a:prstGeom>
        </p:spPr>
      </p:pic>
      <p:pic>
        <p:nvPicPr>
          <p:cNvPr id="1026" name="Picture 2" descr="Eine lange Warteschlange in der Mensa der TU München am Campus Garching. Doch bald soll sich die Situation verbessern.">
            <a:extLst>
              <a:ext uri="{FF2B5EF4-FFF2-40B4-BE49-F238E27FC236}">
                <a16:creationId xmlns:a16="http://schemas.microsoft.com/office/drawing/2014/main" id="{56509C27-B21A-13A7-ECE3-123B7AEEC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1" r="6038"/>
          <a:stretch/>
        </p:blipFill>
        <p:spPr bwMode="auto">
          <a:xfrm>
            <a:off x="4587952" y="987298"/>
            <a:ext cx="2998243" cy="2245672"/>
          </a:xfrm>
          <a:custGeom>
            <a:avLst/>
            <a:gdLst>
              <a:gd name="connsiteX0" fmla="*/ 0 w 2998243"/>
              <a:gd name="connsiteY0" fmla="*/ 213676 h 2245672"/>
              <a:gd name="connsiteX1" fmla="*/ 213676 w 2998243"/>
              <a:gd name="connsiteY1" fmla="*/ 0 h 2245672"/>
              <a:gd name="connsiteX2" fmla="*/ 2784567 w 2998243"/>
              <a:gd name="connsiteY2" fmla="*/ 0 h 2245672"/>
              <a:gd name="connsiteX3" fmla="*/ 2998243 w 2998243"/>
              <a:gd name="connsiteY3" fmla="*/ 213676 h 2245672"/>
              <a:gd name="connsiteX4" fmla="*/ 2998243 w 2998243"/>
              <a:gd name="connsiteY4" fmla="*/ 2031996 h 2245672"/>
              <a:gd name="connsiteX5" fmla="*/ 2784567 w 2998243"/>
              <a:gd name="connsiteY5" fmla="*/ 2245672 h 2245672"/>
              <a:gd name="connsiteX6" fmla="*/ 213676 w 2998243"/>
              <a:gd name="connsiteY6" fmla="*/ 2245672 h 2245672"/>
              <a:gd name="connsiteX7" fmla="*/ 0 w 2998243"/>
              <a:gd name="connsiteY7" fmla="*/ 2031996 h 2245672"/>
              <a:gd name="connsiteX8" fmla="*/ 0 w 2998243"/>
              <a:gd name="connsiteY8" fmla="*/ 213676 h 22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8243" h="2245672" extrusionOk="0">
                <a:moveTo>
                  <a:pt x="0" y="213676"/>
                </a:moveTo>
                <a:cubicBezTo>
                  <a:pt x="-11610" y="88505"/>
                  <a:pt x="88067" y="2852"/>
                  <a:pt x="213676" y="0"/>
                </a:cubicBezTo>
                <a:cubicBezTo>
                  <a:pt x="813534" y="132882"/>
                  <a:pt x="2114436" y="-84951"/>
                  <a:pt x="2784567" y="0"/>
                </a:cubicBezTo>
                <a:cubicBezTo>
                  <a:pt x="2894323" y="8061"/>
                  <a:pt x="2994079" y="118680"/>
                  <a:pt x="2998243" y="213676"/>
                </a:cubicBezTo>
                <a:cubicBezTo>
                  <a:pt x="2945602" y="1058392"/>
                  <a:pt x="2952884" y="1780189"/>
                  <a:pt x="2998243" y="2031996"/>
                </a:cubicBezTo>
                <a:cubicBezTo>
                  <a:pt x="3000984" y="2150331"/>
                  <a:pt x="2908385" y="2233719"/>
                  <a:pt x="2784567" y="2245672"/>
                </a:cubicBezTo>
                <a:cubicBezTo>
                  <a:pt x="1887138" y="2333311"/>
                  <a:pt x="757449" y="2172993"/>
                  <a:pt x="213676" y="2245672"/>
                </a:cubicBezTo>
                <a:cubicBezTo>
                  <a:pt x="94547" y="2235000"/>
                  <a:pt x="-1371" y="2151912"/>
                  <a:pt x="0" y="2031996"/>
                </a:cubicBezTo>
                <a:cubicBezTo>
                  <a:pt x="-104092" y="1141050"/>
                  <a:pt x="-62908" y="830270"/>
                  <a:pt x="0" y="213676"/>
                </a:cubicBezTo>
                <a:close/>
              </a:path>
            </a:pathLst>
          </a:custGeom>
          <a:noFill/>
          <a:ln cmpd="dbl">
            <a:solidFill>
              <a:srgbClr val="0072BD">
                <a:alpha val="21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951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6D16783-098F-F5B8-FB84-91B7E61D4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3320" y="912466"/>
            <a:ext cx="2958864" cy="2245672"/>
          </a:xfrm>
          <a:custGeom>
            <a:avLst/>
            <a:gdLst>
              <a:gd name="connsiteX0" fmla="*/ 0 w 2958864"/>
              <a:gd name="connsiteY0" fmla="*/ 252728 h 2245672"/>
              <a:gd name="connsiteX1" fmla="*/ 252728 w 2958864"/>
              <a:gd name="connsiteY1" fmla="*/ 0 h 2245672"/>
              <a:gd name="connsiteX2" fmla="*/ 890614 w 2958864"/>
              <a:gd name="connsiteY2" fmla="*/ 0 h 2245672"/>
              <a:gd name="connsiteX3" fmla="*/ 1454898 w 2958864"/>
              <a:gd name="connsiteY3" fmla="*/ 0 h 2245672"/>
              <a:gd name="connsiteX4" fmla="*/ 2068250 w 2958864"/>
              <a:gd name="connsiteY4" fmla="*/ 0 h 2245672"/>
              <a:gd name="connsiteX5" fmla="*/ 2706136 w 2958864"/>
              <a:gd name="connsiteY5" fmla="*/ 0 h 2245672"/>
              <a:gd name="connsiteX6" fmla="*/ 2958864 w 2958864"/>
              <a:gd name="connsiteY6" fmla="*/ 252728 h 2245672"/>
              <a:gd name="connsiteX7" fmla="*/ 2958864 w 2958864"/>
              <a:gd name="connsiteY7" fmla="*/ 867604 h 2245672"/>
              <a:gd name="connsiteX8" fmla="*/ 2958864 w 2958864"/>
              <a:gd name="connsiteY8" fmla="*/ 1465078 h 2245672"/>
              <a:gd name="connsiteX9" fmla="*/ 2958864 w 2958864"/>
              <a:gd name="connsiteY9" fmla="*/ 1992944 h 2245672"/>
              <a:gd name="connsiteX10" fmla="*/ 2706136 w 2958864"/>
              <a:gd name="connsiteY10" fmla="*/ 2245672 h 2245672"/>
              <a:gd name="connsiteX11" fmla="*/ 2092784 w 2958864"/>
              <a:gd name="connsiteY11" fmla="*/ 2245672 h 2245672"/>
              <a:gd name="connsiteX12" fmla="*/ 1528500 w 2958864"/>
              <a:gd name="connsiteY12" fmla="*/ 2245672 h 2245672"/>
              <a:gd name="connsiteX13" fmla="*/ 988750 w 2958864"/>
              <a:gd name="connsiteY13" fmla="*/ 2245672 h 2245672"/>
              <a:gd name="connsiteX14" fmla="*/ 252728 w 2958864"/>
              <a:gd name="connsiteY14" fmla="*/ 2245672 h 2245672"/>
              <a:gd name="connsiteX15" fmla="*/ 0 w 2958864"/>
              <a:gd name="connsiteY15" fmla="*/ 1992944 h 2245672"/>
              <a:gd name="connsiteX16" fmla="*/ 0 w 2958864"/>
              <a:gd name="connsiteY16" fmla="*/ 1395470 h 2245672"/>
              <a:gd name="connsiteX17" fmla="*/ 0 w 2958864"/>
              <a:gd name="connsiteY17" fmla="*/ 850202 h 2245672"/>
              <a:gd name="connsiteX18" fmla="*/ 0 w 2958864"/>
              <a:gd name="connsiteY18" fmla="*/ 252728 h 22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58864" h="2245672" fill="none" extrusionOk="0">
                <a:moveTo>
                  <a:pt x="0" y="252728"/>
                </a:moveTo>
                <a:cubicBezTo>
                  <a:pt x="-28110" y="114307"/>
                  <a:pt x="125360" y="-22010"/>
                  <a:pt x="252728" y="0"/>
                </a:cubicBezTo>
                <a:cubicBezTo>
                  <a:pt x="408181" y="-17134"/>
                  <a:pt x="578012" y="-15739"/>
                  <a:pt x="890614" y="0"/>
                </a:cubicBezTo>
                <a:cubicBezTo>
                  <a:pt x="1203216" y="15739"/>
                  <a:pt x="1309609" y="3285"/>
                  <a:pt x="1454898" y="0"/>
                </a:cubicBezTo>
                <a:cubicBezTo>
                  <a:pt x="1600187" y="-3285"/>
                  <a:pt x="1844401" y="400"/>
                  <a:pt x="2068250" y="0"/>
                </a:cubicBezTo>
                <a:cubicBezTo>
                  <a:pt x="2292099" y="-400"/>
                  <a:pt x="2516378" y="14662"/>
                  <a:pt x="2706136" y="0"/>
                </a:cubicBezTo>
                <a:cubicBezTo>
                  <a:pt x="2854686" y="-27596"/>
                  <a:pt x="2964269" y="118995"/>
                  <a:pt x="2958864" y="252728"/>
                </a:cubicBezTo>
                <a:cubicBezTo>
                  <a:pt x="2985913" y="468815"/>
                  <a:pt x="2972836" y="640704"/>
                  <a:pt x="2958864" y="867604"/>
                </a:cubicBezTo>
                <a:cubicBezTo>
                  <a:pt x="2944892" y="1094504"/>
                  <a:pt x="2977239" y="1222755"/>
                  <a:pt x="2958864" y="1465078"/>
                </a:cubicBezTo>
                <a:cubicBezTo>
                  <a:pt x="2940489" y="1707401"/>
                  <a:pt x="2948938" y="1878202"/>
                  <a:pt x="2958864" y="1992944"/>
                </a:cubicBezTo>
                <a:cubicBezTo>
                  <a:pt x="2955667" y="2142489"/>
                  <a:pt x="2835153" y="2212414"/>
                  <a:pt x="2706136" y="2245672"/>
                </a:cubicBezTo>
                <a:cubicBezTo>
                  <a:pt x="2485357" y="2242061"/>
                  <a:pt x="2271660" y="2217010"/>
                  <a:pt x="2092784" y="2245672"/>
                </a:cubicBezTo>
                <a:cubicBezTo>
                  <a:pt x="1913908" y="2274334"/>
                  <a:pt x="1804642" y="2224850"/>
                  <a:pt x="1528500" y="2245672"/>
                </a:cubicBezTo>
                <a:cubicBezTo>
                  <a:pt x="1252358" y="2266494"/>
                  <a:pt x="1208136" y="2225740"/>
                  <a:pt x="988750" y="2245672"/>
                </a:cubicBezTo>
                <a:cubicBezTo>
                  <a:pt x="769364" y="2265605"/>
                  <a:pt x="597527" y="2261714"/>
                  <a:pt x="252728" y="2245672"/>
                </a:cubicBezTo>
                <a:cubicBezTo>
                  <a:pt x="108392" y="2263476"/>
                  <a:pt x="26413" y="2140098"/>
                  <a:pt x="0" y="1992944"/>
                </a:cubicBezTo>
                <a:cubicBezTo>
                  <a:pt x="25256" y="1722550"/>
                  <a:pt x="9880" y="1566122"/>
                  <a:pt x="0" y="1395470"/>
                </a:cubicBezTo>
                <a:cubicBezTo>
                  <a:pt x="-9880" y="1224818"/>
                  <a:pt x="-19355" y="973551"/>
                  <a:pt x="0" y="850202"/>
                </a:cubicBezTo>
                <a:cubicBezTo>
                  <a:pt x="19355" y="726853"/>
                  <a:pt x="13969" y="421882"/>
                  <a:pt x="0" y="252728"/>
                </a:cubicBezTo>
                <a:close/>
              </a:path>
              <a:path w="2958864" h="2245672" stroke="0" extrusionOk="0">
                <a:moveTo>
                  <a:pt x="0" y="252728"/>
                </a:moveTo>
                <a:cubicBezTo>
                  <a:pt x="-13071" y="105088"/>
                  <a:pt x="99437" y="5147"/>
                  <a:pt x="252728" y="0"/>
                </a:cubicBezTo>
                <a:cubicBezTo>
                  <a:pt x="389456" y="16982"/>
                  <a:pt x="664066" y="-30998"/>
                  <a:pt x="915148" y="0"/>
                </a:cubicBezTo>
                <a:cubicBezTo>
                  <a:pt x="1166230" y="30998"/>
                  <a:pt x="1379463" y="18179"/>
                  <a:pt x="1503966" y="0"/>
                </a:cubicBezTo>
                <a:cubicBezTo>
                  <a:pt x="1628469" y="-18179"/>
                  <a:pt x="1810890" y="6642"/>
                  <a:pt x="2068250" y="0"/>
                </a:cubicBezTo>
                <a:cubicBezTo>
                  <a:pt x="2325610" y="-6642"/>
                  <a:pt x="2556740" y="-1250"/>
                  <a:pt x="2706136" y="0"/>
                </a:cubicBezTo>
                <a:cubicBezTo>
                  <a:pt x="2851537" y="-11984"/>
                  <a:pt x="2951560" y="112031"/>
                  <a:pt x="2958864" y="252728"/>
                </a:cubicBezTo>
                <a:cubicBezTo>
                  <a:pt x="2960105" y="505832"/>
                  <a:pt x="2969912" y="580159"/>
                  <a:pt x="2958864" y="832800"/>
                </a:cubicBezTo>
                <a:cubicBezTo>
                  <a:pt x="2947816" y="1085441"/>
                  <a:pt x="2988376" y="1196512"/>
                  <a:pt x="2958864" y="1447676"/>
                </a:cubicBezTo>
                <a:cubicBezTo>
                  <a:pt x="2929352" y="1698840"/>
                  <a:pt x="2975454" y="1747368"/>
                  <a:pt x="2958864" y="1992944"/>
                </a:cubicBezTo>
                <a:cubicBezTo>
                  <a:pt x="2924693" y="2130568"/>
                  <a:pt x="2848592" y="2237779"/>
                  <a:pt x="2706136" y="2245672"/>
                </a:cubicBezTo>
                <a:cubicBezTo>
                  <a:pt x="2511118" y="2266701"/>
                  <a:pt x="2234085" y="2266353"/>
                  <a:pt x="2068250" y="2245672"/>
                </a:cubicBezTo>
                <a:cubicBezTo>
                  <a:pt x="1902415" y="2224991"/>
                  <a:pt x="1675494" y="2220135"/>
                  <a:pt x="1405830" y="2245672"/>
                </a:cubicBezTo>
                <a:cubicBezTo>
                  <a:pt x="1136166" y="2271209"/>
                  <a:pt x="747228" y="2298892"/>
                  <a:pt x="252728" y="2245672"/>
                </a:cubicBezTo>
                <a:cubicBezTo>
                  <a:pt x="95914" y="2248502"/>
                  <a:pt x="-26715" y="2114089"/>
                  <a:pt x="0" y="1992944"/>
                </a:cubicBezTo>
                <a:cubicBezTo>
                  <a:pt x="-22486" y="1773382"/>
                  <a:pt x="4146" y="1555051"/>
                  <a:pt x="0" y="1395470"/>
                </a:cubicBezTo>
                <a:cubicBezTo>
                  <a:pt x="-4146" y="1235889"/>
                  <a:pt x="-8938" y="967072"/>
                  <a:pt x="0" y="815398"/>
                </a:cubicBezTo>
                <a:cubicBezTo>
                  <a:pt x="8938" y="663724"/>
                  <a:pt x="-403" y="517749"/>
                  <a:pt x="0" y="252728"/>
                </a:cubicBezTo>
                <a:close/>
              </a:path>
            </a:pathLst>
          </a:custGeom>
          <a:ln w="952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12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0C92C7-C63E-B6B9-E620-AB3EC909F5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8" y="1790063"/>
            <a:ext cx="2814194" cy="3639530"/>
          </a:xfrm>
          <a:custGeom>
            <a:avLst/>
            <a:gdLst>
              <a:gd name="connsiteX0" fmla="*/ 0 w 2814194"/>
              <a:gd name="connsiteY0" fmla="*/ 186722 h 3639530"/>
              <a:gd name="connsiteX1" fmla="*/ 186722 w 2814194"/>
              <a:gd name="connsiteY1" fmla="*/ 0 h 3639530"/>
              <a:gd name="connsiteX2" fmla="*/ 2627472 w 2814194"/>
              <a:gd name="connsiteY2" fmla="*/ 0 h 3639530"/>
              <a:gd name="connsiteX3" fmla="*/ 2814194 w 2814194"/>
              <a:gd name="connsiteY3" fmla="*/ 186722 h 3639530"/>
              <a:gd name="connsiteX4" fmla="*/ 2814194 w 2814194"/>
              <a:gd name="connsiteY4" fmla="*/ 3452808 h 3639530"/>
              <a:gd name="connsiteX5" fmla="*/ 2627472 w 2814194"/>
              <a:gd name="connsiteY5" fmla="*/ 3639530 h 3639530"/>
              <a:gd name="connsiteX6" fmla="*/ 186722 w 2814194"/>
              <a:gd name="connsiteY6" fmla="*/ 3639530 h 3639530"/>
              <a:gd name="connsiteX7" fmla="*/ 0 w 2814194"/>
              <a:gd name="connsiteY7" fmla="*/ 3452808 h 3639530"/>
              <a:gd name="connsiteX8" fmla="*/ 0 w 2814194"/>
              <a:gd name="connsiteY8" fmla="*/ 186722 h 3639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194" h="3639530" fill="none" extrusionOk="0">
                <a:moveTo>
                  <a:pt x="0" y="186722"/>
                </a:moveTo>
                <a:cubicBezTo>
                  <a:pt x="-3976" y="82955"/>
                  <a:pt x="91918" y="6805"/>
                  <a:pt x="186722" y="0"/>
                </a:cubicBezTo>
                <a:cubicBezTo>
                  <a:pt x="605095" y="130954"/>
                  <a:pt x="2152275" y="43574"/>
                  <a:pt x="2627472" y="0"/>
                </a:cubicBezTo>
                <a:cubicBezTo>
                  <a:pt x="2735456" y="7485"/>
                  <a:pt x="2824842" y="96641"/>
                  <a:pt x="2814194" y="186722"/>
                </a:cubicBezTo>
                <a:cubicBezTo>
                  <a:pt x="2663755" y="1363302"/>
                  <a:pt x="2900073" y="2204051"/>
                  <a:pt x="2814194" y="3452808"/>
                </a:cubicBezTo>
                <a:cubicBezTo>
                  <a:pt x="2801692" y="3557985"/>
                  <a:pt x="2714411" y="3628362"/>
                  <a:pt x="2627472" y="3639530"/>
                </a:cubicBezTo>
                <a:cubicBezTo>
                  <a:pt x="1469231" y="3794727"/>
                  <a:pt x="508072" y="3802550"/>
                  <a:pt x="186722" y="3639530"/>
                </a:cubicBezTo>
                <a:cubicBezTo>
                  <a:pt x="83833" y="3636356"/>
                  <a:pt x="-3313" y="3557867"/>
                  <a:pt x="0" y="3452808"/>
                </a:cubicBezTo>
                <a:cubicBezTo>
                  <a:pt x="64656" y="2781232"/>
                  <a:pt x="-17807" y="630645"/>
                  <a:pt x="0" y="186722"/>
                </a:cubicBezTo>
                <a:close/>
              </a:path>
              <a:path w="2814194" h="3639530" stroke="0" extrusionOk="0">
                <a:moveTo>
                  <a:pt x="0" y="186722"/>
                </a:moveTo>
                <a:cubicBezTo>
                  <a:pt x="-14959" y="74371"/>
                  <a:pt x="72256" y="4257"/>
                  <a:pt x="186722" y="0"/>
                </a:cubicBezTo>
                <a:cubicBezTo>
                  <a:pt x="1026273" y="132882"/>
                  <a:pt x="1955962" y="-84951"/>
                  <a:pt x="2627472" y="0"/>
                </a:cubicBezTo>
                <a:cubicBezTo>
                  <a:pt x="2717349" y="12936"/>
                  <a:pt x="2810532" y="103838"/>
                  <a:pt x="2814194" y="186722"/>
                </a:cubicBezTo>
                <a:cubicBezTo>
                  <a:pt x="2834381" y="1730262"/>
                  <a:pt x="2966674" y="2713599"/>
                  <a:pt x="2814194" y="3452808"/>
                </a:cubicBezTo>
                <a:cubicBezTo>
                  <a:pt x="2832740" y="3558132"/>
                  <a:pt x="2733425" y="3633708"/>
                  <a:pt x="2627472" y="3639530"/>
                </a:cubicBezTo>
                <a:cubicBezTo>
                  <a:pt x="2257451" y="3727169"/>
                  <a:pt x="1018888" y="3566851"/>
                  <a:pt x="186722" y="3639530"/>
                </a:cubicBezTo>
                <a:cubicBezTo>
                  <a:pt x="82738" y="3631328"/>
                  <a:pt x="-3382" y="3560632"/>
                  <a:pt x="0" y="3452808"/>
                </a:cubicBezTo>
                <a:cubicBezTo>
                  <a:pt x="-38581" y="2862288"/>
                  <a:pt x="63341" y="894562"/>
                  <a:pt x="0" y="186722"/>
                </a:cubicBezTo>
                <a:close/>
              </a:path>
            </a:pathLst>
          </a:custGeom>
          <a:ln w="3175">
            <a:solidFill>
              <a:srgbClr val="0072BD">
                <a:alpha val="4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63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8" name="图片 7" descr="图标&#10;&#10;中度可信度描述已自动生成">
            <a:extLst>
              <a:ext uri="{FF2B5EF4-FFF2-40B4-BE49-F238E27FC236}">
                <a16:creationId xmlns:a16="http://schemas.microsoft.com/office/drawing/2014/main" id="{981066E2-FB57-41BB-5289-ACBB0E3DFC8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13EDC8EC-CAD0-2F78-4FFB-A6C25634053A}"/>
              </a:ext>
            </a:extLst>
          </p:cNvPr>
          <p:cNvSpPr/>
          <p:nvPr/>
        </p:nvSpPr>
        <p:spPr>
          <a:xfrm>
            <a:off x="4607396" y="3763833"/>
            <a:ext cx="2998243" cy="2245672"/>
          </a:xfrm>
          <a:custGeom>
            <a:avLst/>
            <a:gdLst>
              <a:gd name="connsiteX0" fmla="*/ 0 w 2998243"/>
              <a:gd name="connsiteY0" fmla="*/ 318099 h 2245672"/>
              <a:gd name="connsiteX1" fmla="*/ 318099 w 2998243"/>
              <a:gd name="connsiteY1" fmla="*/ 0 h 2245672"/>
              <a:gd name="connsiteX2" fmla="*/ 932231 w 2998243"/>
              <a:gd name="connsiteY2" fmla="*/ 0 h 2245672"/>
              <a:gd name="connsiteX3" fmla="*/ 1475501 w 2998243"/>
              <a:gd name="connsiteY3" fmla="*/ 0 h 2245672"/>
              <a:gd name="connsiteX4" fmla="*/ 2066012 w 2998243"/>
              <a:gd name="connsiteY4" fmla="*/ 0 h 2245672"/>
              <a:gd name="connsiteX5" fmla="*/ 2680144 w 2998243"/>
              <a:gd name="connsiteY5" fmla="*/ 0 h 2245672"/>
              <a:gd name="connsiteX6" fmla="*/ 2998243 w 2998243"/>
              <a:gd name="connsiteY6" fmla="*/ 318099 h 2245672"/>
              <a:gd name="connsiteX7" fmla="*/ 2998243 w 2998243"/>
              <a:gd name="connsiteY7" fmla="*/ 886780 h 2245672"/>
              <a:gd name="connsiteX8" fmla="*/ 2998243 w 2998243"/>
              <a:gd name="connsiteY8" fmla="*/ 1439366 h 2245672"/>
              <a:gd name="connsiteX9" fmla="*/ 2998243 w 2998243"/>
              <a:gd name="connsiteY9" fmla="*/ 1927573 h 2245672"/>
              <a:gd name="connsiteX10" fmla="*/ 2680144 w 2998243"/>
              <a:gd name="connsiteY10" fmla="*/ 2245672 h 2245672"/>
              <a:gd name="connsiteX11" fmla="*/ 2089633 w 2998243"/>
              <a:gd name="connsiteY11" fmla="*/ 2245672 h 2245672"/>
              <a:gd name="connsiteX12" fmla="*/ 1546362 w 2998243"/>
              <a:gd name="connsiteY12" fmla="*/ 2245672 h 2245672"/>
              <a:gd name="connsiteX13" fmla="*/ 1026713 w 2998243"/>
              <a:gd name="connsiteY13" fmla="*/ 2245672 h 2245672"/>
              <a:gd name="connsiteX14" fmla="*/ 318099 w 2998243"/>
              <a:gd name="connsiteY14" fmla="*/ 2245672 h 2245672"/>
              <a:gd name="connsiteX15" fmla="*/ 0 w 2998243"/>
              <a:gd name="connsiteY15" fmla="*/ 1927573 h 2245672"/>
              <a:gd name="connsiteX16" fmla="*/ 0 w 2998243"/>
              <a:gd name="connsiteY16" fmla="*/ 1374987 h 2245672"/>
              <a:gd name="connsiteX17" fmla="*/ 0 w 2998243"/>
              <a:gd name="connsiteY17" fmla="*/ 870685 h 2245672"/>
              <a:gd name="connsiteX18" fmla="*/ 0 w 2998243"/>
              <a:gd name="connsiteY18" fmla="*/ 318099 h 22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8243" h="2245672" fill="none" extrusionOk="0">
                <a:moveTo>
                  <a:pt x="0" y="318099"/>
                </a:moveTo>
                <a:cubicBezTo>
                  <a:pt x="-12063" y="142915"/>
                  <a:pt x="162741" y="-36636"/>
                  <a:pt x="318099" y="0"/>
                </a:cubicBezTo>
                <a:cubicBezTo>
                  <a:pt x="469275" y="23476"/>
                  <a:pt x="744550" y="8460"/>
                  <a:pt x="932231" y="0"/>
                </a:cubicBezTo>
                <a:cubicBezTo>
                  <a:pt x="1119912" y="-8460"/>
                  <a:pt x="1278673" y="-4325"/>
                  <a:pt x="1475501" y="0"/>
                </a:cubicBezTo>
                <a:cubicBezTo>
                  <a:pt x="1672329" y="4325"/>
                  <a:pt x="1929406" y="21429"/>
                  <a:pt x="2066012" y="0"/>
                </a:cubicBezTo>
                <a:cubicBezTo>
                  <a:pt x="2202618" y="-21429"/>
                  <a:pt x="2427716" y="-10535"/>
                  <a:pt x="2680144" y="0"/>
                </a:cubicBezTo>
                <a:cubicBezTo>
                  <a:pt x="2860957" y="-15784"/>
                  <a:pt x="3006454" y="151297"/>
                  <a:pt x="2998243" y="318099"/>
                </a:cubicBezTo>
                <a:cubicBezTo>
                  <a:pt x="3026444" y="525114"/>
                  <a:pt x="2981339" y="649622"/>
                  <a:pt x="2998243" y="886780"/>
                </a:cubicBezTo>
                <a:cubicBezTo>
                  <a:pt x="3015147" y="1123938"/>
                  <a:pt x="2992384" y="1243461"/>
                  <a:pt x="2998243" y="1439366"/>
                </a:cubicBezTo>
                <a:cubicBezTo>
                  <a:pt x="3004102" y="1635271"/>
                  <a:pt x="2998136" y="1750850"/>
                  <a:pt x="2998243" y="1927573"/>
                </a:cubicBezTo>
                <a:cubicBezTo>
                  <a:pt x="2990086" y="2128686"/>
                  <a:pt x="2847986" y="2220984"/>
                  <a:pt x="2680144" y="2245672"/>
                </a:cubicBezTo>
                <a:cubicBezTo>
                  <a:pt x="2509442" y="2224730"/>
                  <a:pt x="2362628" y="2273632"/>
                  <a:pt x="2089633" y="2245672"/>
                </a:cubicBezTo>
                <a:cubicBezTo>
                  <a:pt x="1816638" y="2217712"/>
                  <a:pt x="1697517" y="2240569"/>
                  <a:pt x="1546362" y="2245672"/>
                </a:cubicBezTo>
                <a:cubicBezTo>
                  <a:pt x="1395207" y="2250775"/>
                  <a:pt x="1188412" y="2258125"/>
                  <a:pt x="1026713" y="2245672"/>
                </a:cubicBezTo>
                <a:cubicBezTo>
                  <a:pt x="865014" y="2233219"/>
                  <a:pt x="471340" y="2214912"/>
                  <a:pt x="318099" y="2245672"/>
                </a:cubicBezTo>
                <a:cubicBezTo>
                  <a:pt x="132893" y="2281314"/>
                  <a:pt x="9812" y="2106068"/>
                  <a:pt x="0" y="1927573"/>
                </a:cubicBezTo>
                <a:cubicBezTo>
                  <a:pt x="-1306" y="1654857"/>
                  <a:pt x="-9844" y="1590975"/>
                  <a:pt x="0" y="1374987"/>
                </a:cubicBezTo>
                <a:cubicBezTo>
                  <a:pt x="9844" y="1158999"/>
                  <a:pt x="-2296" y="978915"/>
                  <a:pt x="0" y="870685"/>
                </a:cubicBezTo>
                <a:cubicBezTo>
                  <a:pt x="2296" y="762455"/>
                  <a:pt x="-13503" y="443789"/>
                  <a:pt x="0" y="318099"/>
                </a:cubicBezTo>
                <a:close/>
              </a:path>
              <a:path w="2998243" h="2245672" stroke="0" extrusionOk="0">
                <a:moveTo>
                  <a:pt x="0" y="318099"/>
                </a:moveTo>
                <a:cubicBezTo>
                  <a:pt x="-25398" y="126752"/>
                  <a:pt x="138033" y="1646"/>
                  <a:pt x="318099" y="0"/>
                </a:cubicBezTo>
                <a:cubicBezTo>
                  <a:pt x="564738" y="18143"/>
                  <a:pt x="642297" y="29524"/>
                  <a:pt x="955851" y="0"/>
                </a:cubicBezTo>
                <a:cubicBezTo>
                  <a:pt x="1269405" y="-29524"/>
                  <a:pt x="1296313" y="20005"/>
                  <a:pt x="1522742" y="0"/>
                </a:cubicBezTo>
                <a:cubicBezTo>
                  <a:pt x="1749171" y="-20005"/>
                  <a:pt x="1890360" y="-4503"/>
                  <a:pt x="2066012" y="0"/>
                </a:cubicBezTo>
                <a:cubicBezTo>
                  <a:pt x="2241664" y="4503"/>
                  <a:pt x="2473281" y="-4339"/>
                  <a:pt x="2680144" y="0"/>
                </a:cubicBezTo>
                <a:cubicBezTo>
                  <a:pt x="2867553" y="-24137"/>
                  <a:pt x="2981725" y="139889"/>
                  <a:pt x="2998243" y="318099"/>
                </a:cubicBezTo>
                <a:cubicBezTo>
                  <a:pt x="2985101" y="524875"/>
                  <a:pt x="2986406" y="685518"/>
                  <a:pt x="2998243" y="854590"/>
                </a:cubicBezTo>
                <a:cubicBezTo>
                  <a:pt x="3010080" y="1023662"/>
                  <a:pt x="3012918" y="1286571"/>
                  <a:pt x="2998243" y="1423271"/>
                </a:cubicBezTo>
                <a:cubicBezTo>
                  <a:pt x="2983568" y="1559971"/>
                  <a:pt x="2982455" y="1748801"/>
                  <a:pt x="2998243" y="1927573"/>
                </a:cubicBezTo>
                <a:cubicBezTo>
                  <a:pt x="2991865" y="2102889"/>
                  <a:pt x="2864717" y="2221287"/>
                  <a:pt x="2680144" y="2245672"/>
                </a:cubicBezTo>
                <a:cubicBezTo>
                  <a:pt x="2505911" y="2253932"/>
                  <a:pt x="2295820" y="2223333"/>
                  <a:pt x="2066012" y="2245672"/>
                </a:cubicBezTo>
                <a:cubicBezTo>
                  <a:pt x="1836204" y="2268011"/>
                  <a:pt x="1685881" y="2254992"/>
                  <a:pt x="1428260" y="2245672"/>
                </a:cubicBezTo>
                <a:cubicBezTo>
                  <a:pt x="1170639" y="2236352"/>
                  <a:pt x="575066" y="2243133"/>
                  <a:pt x="318099" y="2245672"/>
                </a:cubicBezTo>
                <a:cubicBezTo>
                  <a:pt x="116190" y="2249979"/>
                  <a:pt x="-19955" y="2089486"/>
                  <a:pt x="0" y="1927573"/>
                </a:cubicBezTo>
                <a:cubicBezTo>
                  <a:pt x="12485" y="1688169"/>
                  <a:pt x="22784" y="1562687"/>
                  <a:pt x="0" y="1374987"/>
                </a:cubicBezTo>
                <a:cubicBezTo>
                  <a:pt x="-22784" y="1187287"/>
                  <a:pt x="-16790" y="998904"/>
                  <a:pt x="0" y="838496"/>
                </a:cubicBezTo>
                <a:cubicBezTo>
                  <a:pt x="16790" y="678088"/>
                  <a:pt x="-19124" y="558894"/>
                  <a:pt x="0" y="318099"/>
                </a:cubicBezTo>
                <a:close/>
              </a:path>
            </a:pathLst>
          </a:custGeom>
          <a:solidFill>
            <a:srgbClr val="F8B11E">
              <a:alpha val="3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4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1FBA5B8-20CA-ADBF-0CF7-74624D41D0A3}"/>
              </a:ext>
            </a:extLst>
          </p:cNvPr>
          <p:cNvSpPr/>
          <p:nvPr/>
        </p:nvSpPr>
        <p:spPr>
          <a:xfrm>
            <a:off x="8107185" y="912466"/>
            <a:ext cx="2946083" cy="2245672"/>
          </a:xfrm>
          <a:custGeom>
            <a:avLst/>
            <a:gdLst>
              <a:gd name="connsiteX0" fmla="*/ 0 w 2946083"/>
              <a:gd name="connsiteY0" fmla="*/ 289040 h 2245672"/>
              <a:gd name="connsiteX1" fmla="*/ 289040 w 2946083"/>
              <a:gd name="connsiteY1" fmla="*/ 0 h 2245672"/>
              <a:gd name="connsiteX2" fmla="*/ 904721 w 2946083"/>
              <a:gd name="connsiteY2" fmla="*/ 0 h 2245672"/>
              <a:gd name="connsiteX3" fmla="*/ 1449361 w 2946083"/>
              <a:gd name="connsiteY3" fmla="*/ 0 h 2245672"/>
              <a:gd name="connsiteX4" fmla="*/ 2041362 w 2946083"/>
              <a:gd name="connsiteY4" fmla="*/ 0 h 2245672"/>
              <a:gd name="connsiteX5" fmla="*/ 2657043 w 2946083"/>
              <a:gd name="connsiteY5" fmla="*/ 0 h 2245672"/>
              <a:gd name="connsiteX6" fmla="*/ 2946083 w 2946083"/>
              <a:gd name="connsiteY6" fmla="*/ 289040 h 2245672"/>
              <a:gd name="connsiteX7" fmla="*/ 2946083 w 2946083"/>
              <a:gd name="connsiteY7" fmla="*/ 878256 h 2245672"/>
              <a:gd name="connsiteX8" fmla="*/ 2946083 w 2946083"/>
              <a:gd name="connsiteY8" fmla="*/ 1450796 h 2245672"/>
              <a:gd name="connsiteX9" fmla="*/ 2946083 w 2946083"/>
              <a:gd name="connsiteY9" fmla="*/ 1956632 h 2245672"/>
              <a:gd name="connsiteX10" fmla="*/ 2657043 w 2946083"/>
              <a:gd name="connsiteY10" fmla="*/ 2245672 h 2245672"/>
              <a:gd name="connsiteX11" fmla="*/ 2065042 w 2946083"/>
              <a:gd name="connsiteY11" fmla="*/ 2245672 h 2245672"/>
              <a:gd name="connsiteX12" fmla="*/ 1520402 w 2946083"/>
              <a:gd name="connsiteY12" fmla="*/ 2245672 h 2245672"/>
              <a:gd name="connsiteX13" fmla="*/ 999441 w 2946083"/>
              <a:gd name="connsiteY13" fmla="*/ 2245672 h 2245672"/>
              <a:gd name="connsiteX14" fmla="*/ 289040 w 2946083"/>
              <a:gd name="connsiteY14" fmla="*/ 2245672 h 2245672"/>
              <a:gd name="connsiteX15" fmla="*/ 0 w 2946083"/>
              <a:gd name="connsiteY15" fmla="*/ 1956632 h 2245672"/>
              <a:gd name="connsiteX16" fmla="*/ 0 w 2946083"/>
              <a:gd name="connsiteY16" fmla="*/ 1384092 h 2245672"/>
              <a:gd name="connsiteX17" fmla="*/ 0 w 2946083"/>
              <a:gd name="connsiteY17" fmla="*/ 861580 h 2245672"/>
              <a:gd name="connsiteX18" fmla="*/ 0 w 2946083"/>
              <a:gd name="connsiteY18" fmla="*/ 289040 h 22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6083" h="2245672" fill="none" extrusionOk="0">
                <a:moveTo>
                  <a:pt x="0" y="289040"/>
                </a:moveTo>
                <a:cubicBezTo>
                  <a:pt x="-15708" y="130055"/>
                  <a:pt x="138806" y="-16941"/>
                  <a:pt x="289040" y="0"/>
                </a:cubicBezTo>
                <a:cubicBezTo>
                  <a:pt x="547846" y="26663"/>
                  <a:pt x="676495" y="9466"/>
                  <a:pt x="904721" y="0"/>
                </a:cubicBezTo>
                <a:cubicBezTo>
                  <a:pt x="1132947" y="-9466"/>
                  <a:pt x="1189600" y="3689"/>
                  <a:pt x="1449361" y="0"/>
                </a:cubicBezTo>
                <a:cubicBezTo>
                  <a:pt x="1709122" y="-3689"/>
                  <a:pt x="1884120" y="-4687"/>
                  <a:pt x="2041362" y="0"/>
                </a:cubicBezTo>
                <a:cubicBezTo>
                  <a:pt x="2198604" y="4687"/>
                  <a:pt x="2431721" y="9320"/>
                  <a:pt x="2657043" y="0"/>
                </a:cubicBezTo>
                <a:cubicBezTo>
                  <a:pt x="2819794" y="-9593"/>
                  <a:pt x="2968756" y="153924"/>
                  <a:pt x="2946083" y="289040"/>
                </a:cubicBezTo>
                <a:cubicBezTo>
                  <a:pt x="2939908" y="482103"/>
                  <a:pt x="2954644" y="681743"/>
                  <a:pt x="2946083" y="878256"/>
                </a:cubicBezTo>
                <a:cubicBezTo>
                  <a:pt x="2937522" y="1074769"/>
                  <a:pt x="2944993" y="1329252"/>
                  <a:pt x="2946083" y="1450796"/>
                </a:cubicBezTo>
                <a:cubicBezTo>
                  <a:pt x="2947173" y="1572340"/>
                  <a:pt x="2933988" y="1774199"/>
                  <a:pt x="2946083" y="1956632"/>
                </a:cubicBezTo>
                <a:cubicBezTo>
                  <a:pt x="2942166" y="2128476"/>
                  <a:pt x="2815353" y="2241509"/>
                  <a:pt x="2657043" y="2245672"/>
                </a:cubicBezTo>
                <a:cubicBezTo>
                  <a:pt x="2399057" y="2228638"/>
                  <a:pt x="2226808" y="2246183"/>
                  <a:pt x="2065042" y="2245672"/>
                </a:cubicBezTo>
                <a:cubicBezTo>
                  <a:pt x="1903276" y="2245161"/>
                  <a:pt x="1655594" y="2230418"/>
                  <a:pt x="1520402" y="2245672"/>
                </a:cubicBezTo>
                <a:cubicBezTo>
                  <a:pt x="1385210" y="2260926"/>
                  <a:pt x="1121538" y="2258044"/>
                  <a:pt x="999441" y="2245672"/>
                </a:cubicBezTo>
                <a:cubicBezTo>
                  <a:pt x="877344" y="2233300"/>
                  <a:pt x="486926" y="2244200"/>
                  <a:pt x="289040" y="2245672"/>
                </a:cubicBezTo>
                <a:cubicBezTo>
                  <a:pt x="125929" y="2258691"/>
                  <a:pt x="33041" y="2125741"/>
                  <a:pt x="0" y="1956632"/>
                </a:cubicBezTo>
                <a:cubicBezTo>
                  <a:pt x="14733" y="1780285"/>
                  <a:pt x="-20971" y="1589343"/>
                  <a:pt x="0" y="1384092"/>
                </a:cubicBezTo>
                <a:cubicBezTo>
                  <a:pt x="20971" y="1178841"/>
                  <a:pt x="15798" y="1060461"/>
                  <a:pt x="0" y="861580"/>
                </a:cubicBezTo>
                <a:cubicBezTo>
                  <a:pt x="-15798" y="662699"/>
                  <a:pt x="8683" y="497758"/>
                  <a:pt x="0" y="289040"/>
                </a:cubicBezTo>
                <a:close/>
              </a:path>
              <a:path w="2946083" h="2245672" stroke="0" extrusionOk="0">
                <a:moveTo>
                  <a:pt x="0" y="289040"/>
                </a:moveTo>
                <a:cubicBezTo>
                  <a:pt x="-7647" y="124691"/>
                  <a:pt x="94953" y="12932"/>
                  <a:pt x="289040" y="0"/>
                </a:cubicBezTo>
                <a:cubicBezTo>
                  <a:pt x="542998" y="-1399"/>
                  <a:pt x="762875" y="-3810"/>
                  <a:pt x="928401" y="0"/>
                </a:cubicBezTo>
                <a:cubicBezTo>
                  <a:pt x="1093927" y="3810"/>
                  <a:pt x="1230745" y="20620"/>
                  <a:pt x="1496722" y="0"/>
                </a:cubicBezTo>
                <a:cubicBezTo>
                  <a:pt x="1762699" y="-20620"/>
                  <a:pt x="1838310" y="6752"/>
                  <a:pt x="2041362" y="0"/>
                </a:cubicBezTo>
                <a:cubicBezTo>
                  <a:pt x="2244414" y="-6752"/>
                  <a:pt x="2414551" y="254"/>
                  <a:pt x="2657043" y="0"/>
                </a:cubicBezTo>
                <a:cubicBezTo>
                  <a:pt x="2826889" y="-21020"/>
                  <a:pt x="2921951" y="125713"/>
                  <a:pt x="2946083" y="289040"/>
                </a:cubicBezTo>
                <a:cubicBezTo>
                  <a:pt x="2948843" y="566229"/>
                  <a:pt x="2936929" y="657678"/>
                  <a:pt x="2946083" y="844904"/>
                </a:cubicBezTo>
                <a:cubicBezTo>
                  <a:pt x="2955237" y="1032130"/>
                  <a:pt x="2953162" y="1259394"/>
                  <a:pt x="2946083" y="1434120"/>
                </a:cubicBezTo>
                <a:cubicBezTo>
                  <a:pt x="2939004" y="1608846"/>
                  <a:pt x="2954298" y="1733817"/>
                  <a:pt x="2946083" y="1956632"/>
                </a:cubicBezTo>
                <a:cubicBezTo>
                  <a:pt x="2926397" y="2115138"/>
                  <a:pt x="2828017" y="2214570"/>
                  <a:pt x="2657043" y="2245672"/>
                </a:cubicBezTo>
                <a:cubicBezTo>
                  <a:pt x="2498585" y="2234951"/>
                  <a:pt x="2236692" y="2267996"/>
                  <a:pt x="2041362" y="2245672"/>
                </a:cubicBezTo>
                <a:cubicBezTo>
                  <a:pt x="1846032" y="2223348"/>
                  <a:pt x="1611810" y="2260134"/>
                  <a:pt x="1402001" y="2245672"/>
                </a:cubicBezTo>
                <a:cubicBezTo>
                  <a:pt x="1192192" y="2231210"/>
                  <a:pt x="808128" y="2258584"/>
                  <a:pt x="289040" y="2245672"/>
                </a:cubicBezTo>
                <a:cubicBezTo>
                  <a:pt x="123745" y="2246602"/>
                  <a:pt x="-9233" y="2109893"/>
                  <a:pt x="0" y="1956632"/>
                </a:cubicBezTo>
                <a:cubicBezTo>
                  <a:pt x="-11590" y="1685109"/>
                  <a:pt x="11759" y="1510510"/>
                  <a:pt x="0" y="1384092"/>
                </a:cubicBezTo>
                <a:cubicBezTo>
                  <a:pt x="-11759" y="1257674"/>
                  <a:pt x="26467" y="1004445"/>
                  <a:pt x="0" y="828228"/>
                </a:cubicBezTo>
                <a:cubicBezTo>
                  <a:pt x="-26467" y="652011"/>
                  <a:pt x="-7247" y="400009"/>
                  <a:pt x="0" y="289040"/>
                </a:cubicBezTo>
                <a:close/>
              </a:path>
            </a:pathLst>
          </a:custGeom>
          <a:solidFill>
            <a:srgbClr val="F8B11E">
              <a:alpha val="3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2871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9E5BD5F-DA34-657A-913B-8638EC7DD0E3}"/>
              </a:ext>
            </a:extLst>
          </p:cNvPr>
          <p:cNvSpPr/>
          <p:nvPr/>
        </p:nvSpPr>
        <p:spPr>
          <a:xfrm>
            <a:off x="4815257" y="4150188"/>
            <a:ext cx="2489039" cy="14933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RISING PRICES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9CB914A1-D273-B7E8-529C-C2D611221535}"/>
              </a:ext>
            </a:extLst>
          </p:cNvPr>
          <p:cNvSpPr/>
          <p:nvPr/>
        </p:nvSpPr>
        <p:spPr>
          <a:xfrm>
            <a:off x="8285576" y="1288638"/>
            <a:ext cx="2663728" cy="14933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LITTLE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INFORMATION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90412AE5-F419-FA40-439A-195791283E60}"/>
              </a:ext>
            </a:extLst>
          </p:cNvPr>
          <p:cNvSpPr/>
          <p:nvPr/>
        </p:nvSpPr>
        <p:spPr>
          <a:xfrm>
            <a:off x="4842553" y="1288638"/>
            <a:ext cx="2489039" cy="14933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LONG QUEUES</a:t>
            </a:r>
          </a:p>
        </p:txBody>
      </p:sp>
      <p:pic>
        <p:nvPicPr>
          <p:cNvPr id="18" name="Grafik 17" descr="Gabel mit einfarbiger Füllung">
            <a:extLst>
              <a:ext uri="{FF2B5EF4-FFF2-40B4-BE49-F238E27FC236}">
                <a16:creationId xmlns:a16="http://schemas.microsoft.com/office/drawing/2014/main" id="{DCE0AB0A-7E0B-3430-12A6-6623609C77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543" y="4488910"/>
            <a:ext cx="321209" cy="321209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471726B-2ADB-F878-9C9A-246C924E2B34}"/>
              </a:ext>
            </a:extLst>
          </p:cNvPr>
          <p:cNvSpPr txBox="1"/>
          <p:nvPr/>
        </p:nvSpPr>
        <p:spPr>
          <a:xfrm>
            <a:off x="8462357" y="5388796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improve satisfaction</a:t>
            </a: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8E35C5CF-DAFF-CEE6-D6EF-79EDA1EFA01F}"/>
              </a:ext>
            </a:extLst>
          </p:cNvPr>
          <p:cNvSpPr txBox="1"/>
          <p:nvPr/>
        </p:nvSpPr>
        <p:spPr>
          <a:xfrm>
            <a:off x="8462357" y="4915764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reduce queues</a:t>
            </a:r>
          </a:p>
        </p:txBody>
      </p:sp>
      <p:pic>
        <p:nvPicPr>
          <p:cNvPr id="21" name="Grafik 20" descr="Gabel mit einfarbiger Füllung">
            <a:extLst>
              <a:ext uri="{FF2B5EF4-FFF2-40B4-BE49-F238E27FC236}">
                <a16:creationId xmlns:a16="http://schemas.microsoft.com/office/drawing/2014/main" id="{60FD24AE-B7EA-337F-3B4D-28ED852C17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543" y="4957740"/>
            <a:ext cx="321209" cy="321209"/>
          </a:xfrm>
          <a:prstGeom prst="rect">
            <a:avLst/>
          </a:prstGeom>
        </p:spPr>
      </p:pic>
      <p:pic>
        <p:nvPicPr>
          <p:cNvPr id="33" name="Grafik 32" descr="Gabel mit einfarbiger Füllung">
            <a:extLst>
              <a:ext uri="{FF2B5EF4-FFF2-40B4-BE49-F238E27FC236}">
                <a16:creationId xmlns:a16="http://schemas.microsoft.com/office/drawing/2014/main" id="{C66FBDEE-1AB0-0D52-2597-2733A90C892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3543" y="5429593"/>
            <a:ext cx="321209" cy="3212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F6CCEC-8389-2ED8-4D76-B8B67F5B4DDC}"/>
              </a:ext>
            </a:extLst>
          </p:cNvPr>
          <p:cNvSpPr txBox="1"/>
          <p:nvPr/>
        </p:nvSpPr>
        <p:spPr>
          <a:xfrm>
            <a:off x="0" y="6531423"/>
            <a:ext cx="5752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LONG QUEUES: </a:t>
            </a: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https://www.sueddeutsche.de/image/sz.1.4661477?v=1572443187&amp;format=webp</a:t>
            </a:r>
            <a:r>
              <a:rPr lang="de-DE" altLang="zh-CN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, 2023</a:t>
            </a:r>
          </a:p>
          <a:p>
            <a:r>
              <a:rPr lang="de-DE" altLang="zh-CN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RISING PRICES: </a:t>
            </a:r>
            <a:r>
              <a:rPr lang="de-DE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https://www.pixtastock.com/illustration/87993483, 2023</a:t>
            </a:r>
            <a:endParaRPr lang="zh-CN" altLang="en-US" sz="8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3CCD67E7-2F46-5B4C-73B1-1C056FBA1FE5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098" name="Picture 2" descr="Polenta aus Maisblüten stockbild. Bild von kochen, köstlich - 157202983">
            <a:extLst>
              <a:ext uri="{FF2B5EF4-FFF2-40B4-BE49-F238E27FC236}">
                <a16:creationId xmlns:a16="http://schemas.microsoft.com/office/drawing/2014/main" id="{62025073-E74F-662E-24F4-9C3B4D5B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33" y="3931138"/>
            <a:ext cx="2868386" cy="191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6">
            <a:extLst>
              <a:ext uri="{FF2B5EF4-FFF2-40B4-BE49-F238E27FC236}">
                <a16:creationId xmlns:a16="http://schemas.microsoft.com/office/drawing/2014/main" id="{27F6B3D3-CC10-1B18-835A-BE70D4ED9558}"/>
              </a:ext>
            </a:extLst>
          </p:cNvPr>
          <p:cNvSpPr/>
          <p:nvPr/>
        </p:nvSpPr>
        <p:spPr>
          <a:xfrm>
            <a:off x="8073630" y="3763833"/>
            <a:ext cx="2998243" cy="2245672"/>
          </a:xfrm>
          <a:custGeom>
            <a:avLst/>
            <a:gdLst>
              <a:gd name="connsiteX0" fmla="*/ 0 w 2998243"/>
              <a:gd name="connsiteY0" fmla="*/ 318099 h 2245672"/>
              <a:gd name="connsiteX1" fmla="*/ 318099 w 2998243"/>
              <a:gd name="connsiteY1" fmla="*/ 0 h 2245672"/>
              <a:gd name="connsiteX2" fmla="*/ 932231 w 2998243"/>
              <a:gd name="connsiteY2" fmla="*/ 0 h 2245672"/>
              <a:gd name="connsiteX3" fmla="*/ 1475501 w 2998243"/>
              <a:gd name="connsiteY3" fmla="*/ 0 h 2245672"/>
              <a:gd name="connsiteX4" fmla="*/ 2066012 w 2998243"/>
              <a:gd name="connsiteY4" fmla="*/ 0 h 2245672"/>
              <a:gd name="connsiteX5" fmla="*/ 2680144 w 2998243"/>
              <a:gd name="connsiteY5" fmla="*/ 0 h 2245672"/>
              <a:gd name="connsiteX6" fmla="*/ 2998243 w 2998243"/>
              <a:gd name="connsiteY6" fmla="*/ 318099 h 2245672"/>
              <a:gd name="connsiteX7" fmla="*/ 2998243 w 2998243"/>
              <a:gd name="connsiteY7" fmla="*/ 886780 h 2245672"/>
              <a:gd name="connsiteX8" fmla="*/ 2998243 w 2998243"/>
              <a:gd name="connsiteY8" fmla="*/ 1439366 h 2245672"/>
              <a:gd name="connsiteX9" fmla="*/ 2998243 w 2998243"/>
              <a:gd name="connsiteY9" fmla="*/ 1927573 h 2245672"/>
              <a:gd name="connsiteX10" fmla="*/ 2680144 w 2998243"/>
              <a:gd name="connsiteY10" fmla="*/ 2245672 h 2245672"/>
              <a:gd name="connsiteX11" fmla="*/ 2089633 w 2998243"/>
              <a:gd name="connsiteY11" fmla="*/ 2245672 h 2245672"/>
              <a:gd name="connsiteX12" fmla="*/ 1546362 w 2998243"/>
              <a:gd name="connsiteY12" fmla="*/ 2245672 h 2245672"/>
              <a:gd name="connsiteX13" fmla="*/ 1026713 w 2998243"/>
              <a:gd name="connsiteY13" fmla="*/ 2245672 h 2245672"/>
              <a:gd name="connsiteX14" fmla="*/ 318099 w 2998243"/>
              <a:gd name="connsiteY14" fmla="*/ 2245672 h 2245672"/>
              <a:gd name="connsiteX15" fmla="*/ 0 w 2998243"/>
              <a:gd name="connsiteY15" fmla="*/ 1927573 h 2245672"/>
              <a:gd name="connsiteX16" fmla="*/ 0 w 2998243"/>
              <a:gd name="connsiteY16" fmla="*/ 1374987 h 2245672"/>
              <a:gd name="connsiteX17" fmla="*/ 0 w 2998243"/>
              <a:gd name="connsiteY17" fmla="*/ 870685 h 2245672"/>
              <a:gd name="connsiteX18" fmla="*/ 0 w 2998243"/>
              <a:gd name="connsiteY18" fmla="*/ 318099 h 224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8243" h="2245672" fill="none" extrusionOk="0">
                <a:moveTo>
                  <a:pt x="0" y="318099"/>
                </a:moveTo>
                <a:cubicBezTo>
                  <a:pt x="-12063" y="142915"/>
                  <a:pt x="162741" y="-36636"/>
                  <a:pt x="318099" y="0"/>
                </a:cubicBezTo>
                <a:cubicBezTo>
                  <a:pt x="469275" y="23476"/>
                  <a:pt x="744550" y="8460"/>
                  <a:pt x="932231" y="0"/>
                </a:cubicBezTo>
                <a:cubicBezTo>
                  <a:pt x="1119912" y="-8460"/>
                  <a:pt x="1278673" y="-4325"/>
                  <a:pt x="1475501" y="0"/>
                </a:cubicBezTo>
                <a:cubicBezTo>
                  <a:pt x="1672329" y="4325"/>
                  <a:pt x="1929406" y="21429"/>
                  <a:pt x="2066012" y="0"/>
                </a:cubicBezTo>
                <a:cubicBezTo>
                  <a:pt x="2202618" y="-21429"/>
                  <a:pt x="2427716" y="-10535"/>
                  <a:pt x="2680144" y="0"/>
                </a:cubicBezTo>
                <a:cubicBezTo>
                  <a:pt x="2860957" y="-15784"/>
                  <a:pt x="3006454" y="151297"/>
                  <a:pt x="2998243" y="318099"/>
                </a:cubicBezTo>
                <a:cubicBezTo>
                  <a:pt x="3026444" y="525114"/>
                  <a:pt x="2981339" y="649622"/>
                  <a:pt x="2998243" y="886780"/>
                </a:cubicBezTo>
                <a:cubicBezTo>
                  <a:pt x="3015147" y="1123938"/>
                  <a:pt x="2992384" y="1243461"/>
                  <a:pt x="2998243" y="1439366"/>
                </a:cubicBezTo>
                <a:cubicBezTo>
                  <a:pt x="3004102" y="1635271"/>
                  <a:pt x="2998136" y="1750850"/>
                  <a:pt x="2998243" y="1927573"/>
                </a:cubicBezTo>
                <a:cubicBezTo>
                  <a:pt x="2990086" y="2128686"/>
                  <a:pt x="2847986" y="2220984"/>
                  <a:pt x="2680144" y="2245672"/>
                </a:cubicBezTo>
                <a:cubicBezTo>
                  <a:pt x="2509442" y="2224730"/>
                  <a:pt x="2362628" y="2273632"/>
                  <a:pt x="2089633" y="2245672"/>
                </a:cubicBezTo>
                <a:cubicBezTo>
                  <a:pt x="1816638" y="2217712"/>
                  <a:pt x="1697517" y="2240569"/>
                  <a:pt x="1546362" y="2245672"/>
                </a:cubicBezTo>
                <a:cubicBezTo>
                  <a:pt x="1395207" y="2250775"/>
                  <a:pt x="1188412" y="2258125"/>
                  <a:pt x="1026713" y="2245672"/>
                </a:cubicBezTo>
                <a:cubicBezTo>
                  <a:pt x="865014" y="2233219"/>
                  <a:pt x="471340" y="2214912"/>
                  <a:pt x="318099" y="2245672"/>
                </a:cubicBezTo>
                <a:cubicBezTo>
                  <a:pt x="132893" y="2281314"/>
                  <a:pt x="9812" y="2106068"/>
                  <a:pt x="0" y="1927573"/>
                </a:cubicBezTo>
                <a:cubicBezTo>
                  <a:pt x="-1306" y="1654857"/>
                  <a:pt x="-9844" y="1590975"/>
                  <a:pt x="0" y="1374987"/>
                </a:cubicBezTo>
                <a:cubicBezTo>
                  <a:pt x="9844" y="1158999"/>
                  <a:pt x="-2296" y="978915"/>
                  <a:pt x="0" y="870685"/>
                </a:cubicBezTo>
                <a:cubicBezTo>
                  <a:pt x="2296" y="762455"/>
                  <a:pt x="-13503" y="443789"/>
                  <a:pt x="0" y="318099"/>
                </a:cubicBezTo>
                <a:close/>
              </a:path>
              <a:path w="2998243" h="2245672" stroke="0" extrusionOk="0">
                <a:moveTo>
                  <a:pt x="0" y="318099"/>
                </a:moveTo>
                <a:cubicBezTo>
                  <a:pt x="-25398" y="126752"/>
                  <a:pt x="138033" y="1646"/>
                  <a:pt x="318099" y="0"/>
                </a:cubicBezTo>
                <a:cubicBezTo>
                  <a:pt x="564738" y="18143"/>
                  <a:pt x="642297" y="29524"/>
                  <a:pt x="955851" y="0"/>
                </a:cubicBezTo>
                <a:cubicBezTo>
                  <a:pt x="1269405" y="-29524"/>
                  <a:pt x="1296313" y="20005"/>
                  <a:pt x="1522742" y="0"/>
                </a:cubicBezTo>
                <a:cubicBezTo>
                  <a:pt x="1749171" y="-20005"/>
                  <a:pt x="1890360" y="-4503"/>
                  <a:pt x="2066012" y="0"/>
                </a:cubicBezTo>
                <a:cubicBezTo>
                  <a:pt x="2241664" y="4503"/>
                  <a:pt x="2473281" y="-4339"/>
                  <a:pt x="2680144" y="0"/>
                </a:cubicBezTo>
                <a:cubicBezTo>
                  <a:pt x="2867553" y="-24137"/>
                  <a:pt x="2981725" y="139889"/>
                  <a:pt x="2998243" y="318099"/>
                </a:cubicBezTo>
                <a:cubicBezTo>
                  <a:pt x="2985101" y="524875"/>
                  <a:pt x="2986406" y="685518"/>
                  <a:pt x="2998243" y="854590"/>
                </a:cubicBezTo>
                <a:cubicBezTo>
                  <a:pt x="3010080" y="1023662"/>
                  <a:pt x="3012918" y="1286571"/>
                  <a:pt x="2998243" y="1423271"/>
                </a:cubicBezTo>
                <a:cubicBezTo>
                  <a:pt x="2983568" y="1559971"/>
                  <a:pt x="2982455" y="1748801"/>
                  <a:pt x="2998243" y="1927573"/>
                </a:cubicBezTo>
                <a:cubicBezTo>
                  <a:pt x="2991865" y="2102889"/>
                  <a:pt x="2864717" y="2221287"/>
                  <a:pt x="2680144" y="2245672"/>
                </a:cubicBezTo>
                <a:cubicBezTo>
                  <a:pt x="2505911" y="2253932"/>
                  <a:pt x="2295820" y="2223333"/>
                  <a:pt x="2066012" y="2245672"/>
                </a:cubicBezTo>
                <a:cubicBezTo>
                  <a:pt x="1836204" y="2268011"/>
                  <a:pt x="1685881" y="2254992"/>
                  <a:pt x="1428260" y="2245672"/>
                </a:cubicBezTo>
                <a:cubicBezTo>
                  <a:pt x="1170639" y="2236352"/>
                  <a:pt x="575066" y="2243133"/>
                  <a:pt x="318099" y="2245672"/>
                </a:cubicBezTo>
                <a:cubicBezTo>
                  <a:pt x="116190" y="2249979"/>
                  <a:pt x="-19955" y="2089486"/>
                  <a:pt x="0" y="1927573"/>
                </a:cubicBezTo>
                <a:cubicBezTo>
                  <a:pt x="12485" y="1688169"/>
                  <a:pt x="22784" y="1562687"/>
                  <a:pt x="0" y="1374987"/>
                </a:cubicBezTo>
                <a:cubicBezTo>
                  <a:pt x="-22784" y="1187287"/>
                  <a:pt x="-16790" y="998904"/>
                  <a:pt x="0" y="838496"/>
                </a:cubicBezTo>
                <a:cubicBezTo>
                  <a:pt x="16790" y="678088"/>
                  <a:pt x="-19124" y="558894"/>
                  <a:pt x="0" y="318099"/>
                </a:cubicBezTo>
                <a:close/>
              </a:path>
            </a:pathLst>
          </a:custGeom>
          <a:solidFill>
            <a:srgbClr val="0072BD">
              <a:alpha val="4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416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AEFB796-613F-5EF7-21F2-42DA9C078A17}"/>
              </a:ext>
            </a:extLst>
          </p:cNvPr>
          <p:cNvSpPr/>
          <p:nvPr/>
        </p:nvSpPr>
        <p:spPr>
          <a:xfrm>
            <a:off x="8248362" y="4169100"/>
            <a:ext cx="2663728" cy="14933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POOR-TASTING</a:t>
            </a:r>
            <a:r>
              <a:rPr lang="de-DE" altLang="zh-CN" sz="2800" b="1">
                <a:solidFill>
                  <a:schemeClr val="bg1"/>
                </a:solidFill>
                <a:latin typeface="Avenir Next LT Pro" panose="020B0504020202020204" pitchFamily="34" charset="0"/>
                <a:ea typeface="宋体" panose="02010600030101010101" pitchFamily="2" charset="-122"/>
              </a:rPr>
              <a:t> FOOD</a:t>
            </a:r>
          </a:p>
        </p:txBody>
      </p:sp>
      <p:pic>
        <p:nvPicPr>
          <p:cNvPr id="24" name="图片 15" descr="图标&#10;&#10;描述已自动生成">
            <a:extLst>
              <a:ext uri="{FF2B5EF4-FFF2-40B4-BE49-F238E27FC236}">
                <a16:creationId xmlns:a16="http://schemas.microsoft.com/office/drawing/2014/main" id="{B2F9A73A-E7E5-5115-AE79-00478E306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3" y="-780060"/>
            <a:ext cx="5334934" cy="1787199"/>
          </a:xfrm>
          <a:prstGeom prst="rect">
            <a:avLst/>
          </a:prstGeom>
        </p:spPr>
      </p:pic>
      <p:sp>
        <p:nvSpPr>
          <p:cNvPr id="25" name="文本框 13">
            <a:extLst>
              <a:ext uri="{FF2B5EF4-FFF2-40B4-BE49-F238E27FC236}">
                <a16:creationId xmlns:a16="http://schemas.microsoft.com/office/drawing/2014/main" id="{6B93E439-0F4D-4F42-62E0-028468156256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IDEATION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MENSA PAIN POINTS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26" name="文本框 13">
            <a:extLst>
              <a:ext uri="{FF2B5EF4-FFF2-40B4-BE49-F238E27FC236}">
                <a16:creationId xmlns:a16="http://schemas.microsoft.com/office/drawing/2014/main" id="{00A9FE6D-2AB1-C00C-C78C-82A52B7DB8ED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182D3040-3B7A-A99F-10CC-E7313FFDF7E0}"/>
              </a:ext>
            </a:extLst>
          </p:cNvPr>
          <p:cNvSpPr/>
          <p:nvPr/>
        </p:nvSpPr>
        <p:spPr>
          <a:xfrm>
            <a:off x="1393583" y="1569815"/>
            <a:ext cx="3013930" cy="4396270"/>
          </a:xfrm>
          <a:prstGeom prst="roundRect">
            <a:avLst>
              <a:gd name="adj" fmla="val 3628"/>
            </a:avLst>
          </a:prstGeom>
          <a:solidFill>
            <a:srgbClr val="FEF2DA"/>
          </a:solidFill>
          <a:ln>
            <a:noFill/>
          </a:ln>
          <a:effectLst>
            <a:outerShdw blurRad="273306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18C7A-F5B0-5708-BA76-06013132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11" y="1652429"/>
            <a:ext cx="2903110" cy="4231219"/>
          </a:xfrm>
          <a:prstGeom prst="rect">
            <a:avLst/>
          </a:prstGeom>
          <a:effectLst/>
        </p:spPr>
      </p:pic>
      <p:pic>
        <p:nvPicPr>
          <p:cNvPr id="13" name="图片 15" descr="图标&#10;&#10;描述已自动生成">
            <a:extLst>
              <a:ext uri="{FF2B5EF4-FFF2-40B4-BE49-F238E27FC236}">
                <a16:creationId xmlns:a16="http://schemas.microsoft.com/office/drawing/2014/main" id="{7DDDBE22-1DF1-B4A1-D9E6-F44B686B51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CEE1662-B07E-FDDD-120A-B31491B1F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57" y="1608667"/>
            <a:ext cx="5677447" cy="4274982"/>
          </a:xfrm>
          <a:prstGeom prst="roundRect">
            <a:avLst>
              <a:gd name="adj" fmla="val 5477"/>
            </a:avLst>
          </a:prstGeom>
          <a:effectLst>
            <a:outerShdw blurRad="266700" dist="508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2" name="椭圆 12">
            <a:extLst>
              <a:ext uri="{FF2B5EF4-FFF2-40B4-BE49-F238E27FC236}">
                <a16:creationId xmlns:a16="http://schemas.microsoft.com/office/drawing/2014/main" id="{E526E6FE-58AC-69A9-9BD2-0664880D5BA8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7FEDC86C-44F9-AA2D-5D88-FD5C11BB455D}"/>
              </a:ext>
            </a:extLst>
          </p:cNvPr>
          <p:cNvSpPr txBox="1"/>
          <p:nvPr/>
        </p:nvSpPr>
        <p:spPr>
          <a:xfrm>
            <a:off x="1035790" y="506956"/>
            <a:ext cx="5568210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QUANTITATIVE EVALUATION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6" name="图片 15" descr="图标&#10;&#10;描述已自动生成">
            <a:extLst>
              <a:ext uri="{FF2B5EF4-FFF2-40B4-BE49-F238E27FC236}">
                <a16:creationId xmlns:a16="http://schemas.microsoft.com/office/drawing/2014/main" id="{9C4ECD6E-24C9-C494-9DBE-A05BC5FA7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pic>
        <p:nvPicPr>
          <p:cNvPr id="7" name="图片 7" descr="图标&#10;&#10;中度可信度描述已自动生成">
            <a:extLst>
              <a:ext uri="{FF2B5EF4-FFF2-40B4-BE49-F238E27FC236}">
                <a16:creationId xmlns:a16="http://schemas.microsoft.com/office/drawing/2014/main" id="{B304C056-DB8E-6051-072C-276BF929FA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1" name="文本框 13">
            <a:extLst>
              <a:ext uri="{FF2B5EF4-FFF2-40B4-BE49-F238E27FC236}">
                <a16:creationId xmlns:a16="http://schemas.microsoft.com/office/drawing/2014/main" id="{7C20BF9C-707F-4124-D3B8-FDC58EB580B4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18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E2ED1F70-0B16-669A-9DD9-269165D2B7CC}"/>
              </a:ext>
            </a:extLst>
          </p:cNvPr>
          <p:cNvSpPr/>
          <p:nvPr/>
        </p:nvSpPr>
        <p:spPr>
          <a:xfrm>
            <a:off x="6006353" y="1281322"/>
            <a:ext cx="5093499" cy="4690853"/>
          </a:xfrm>
          <a:prstGeom prst="roundRect">
            <a:avLst>
              <a:gd name="adj" fmla="val 6824"/>
            </a:avLst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E57F2C0-FF62-CD97-AFB8-F65B85DCAE14}"/>
              </a:ext>
            </a:extLst>
          </p:cNvPr>
          <p:cNvGrpSpPr/>
          <p:nvPr/>
        </p:nvGrpSpPr>
        <p:grpSpPr>
          <a:xfrm>
            <a:off x="6308180" y="1996328"/>
            <a:ext cx="4291467" cy="3712427"/>
            <a:chOff x="1610674" y="2285832"/>
            <a:chExt cx="4291467" cy="371242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6DD33E7-C120-F2F4-42B8-6A411786BCDE}"/>
                </a:ext>
              </a:extLst>
            </p:cNvPr>
            <p:cNvSpPr txBox="1"/>
            <p:nvPr/>
          </p:nvSpPr>
          <p:spPr>
            <a:xfrm>
              <a:off x="1610674" y="2285832"/>
              <a:ext cx="4055020" cy="3712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1. Learnability</a:t>
              </a:r>
              <a:r>
                <a:rPr lang="en-US" altLang="zh-CN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 </a:t>
              </a:r>
              <a:r>
                <a:rPr lang="en-US" altLang="zh-CN" sz="2400" b="0" baseline="30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cs typeface="Calibri" panose="020F0502020204030204" charset="0"/>
                </a:rPr>
                <a:t>[3,4] 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2. Effectiveness </a:t>
              </a:r>
              <a:r>
                <a:rPr lang="en-US" altLang="zh-CN" sz="2400" b="0" baseline="30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cs typeface="Calibri" panose="020F0502020204030204" charset="0"/>
                </a:rPr>
                <a:t>[4] </a:t>
              </a:r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3. Efficiency         </a:t>
              </a:r>
            </a:p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4. Memorability    </a:t>
              </a:r>
            </a:p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5. Errors               </a:t>
              </a:r>
              <a:endPara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endParaRPr>
            </a:p>
            <a:p>
              <a:pPr>
                <a:lnSpc>
                  <a:spcPct val="167000"/>
                </a:lnSpc>
              </a:pP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6. </a:t>
              </a:r>
              <a:r>
                <a:rPr lang="de-DE" altLang="zh-CN" sz="24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Subjective</a:t>
              </a:r>
              <a:r>
                <a: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 Satisfaction</a:t>
              </a: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FBABA406-BD54-044B-9A11-6C1016F7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7721" y="2528652"/>
              <a:ext cx="374420" cy="374420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E3DCA2A2-8A49-0956-A8AE-D86E05E8D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7721" y="3089557"/>
              <a:ext cx="374420" cy="374420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C96A29B8-1C98-F0C2-8C41-783FE196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7721" y="5507056"/>
              <a:ext cx="374420" cy="374420"/>
            </a:xfrm>
            <a:prstGeom prst="rect">
              <a:avLst/>
            </a:prstGeom>
          </p:spPr>
        </p:pic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E251FBCA-E6B2-3ECF-5FCB-AA49DDDF3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7721" y="3707846"/>
              <a:ext cx="374420" cy="374420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5E147BC-10AE-3565-AEEB-66709C815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7721" y="4956907"/>
              <a:ext cx="374420" cy="374420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4B47EC0F-2ABB-2EDC-A627-78BE19071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27721" y="4307539"/>
              <a:ext cx="374420" cy="374420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2FEE2B0-FAA5-BA18-0D0B-F8D08B5D279E}"/>
              </a:ext>
            </a:extLst>
          </p:cNvPr>
          <p:cNvSpPr txBox="1"/>
          <p:nvPr/>
        </p:nvSpPr>
        <p:spPr>
          <a:xfrm>
            <a:off x="838164" y="1911929"/>
            <a:ext cx="5616424" cy="543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10 Participants (f = 5; m = 4; d =1 )</a:t>
            </a: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 b="1">
                <a:solidFill>
                  <a:srgbClr val="0072BD"/>
                </a:solidFill>
                <a:latin typeface="Avenir Next LT Pro" panose="020B0504020202020204" pitchFamily="34" charset="0"/>
              </a:rPr>
              <a:t>Age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</a:p>
          <a:p>
            <a:pPr lvl="1"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mean = 25,8 Years</a:t>
            </a:r>
          </a:p>
          <a:p>
            <a:pPr lvl="1">
              <a:lnSpc>
                <a:spcPct val="13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Form 24-30 Years</a:t>
            </a: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de-DE" altLang="zh-CN" b="1" err="1">
                <a:solidFill>
                  <a:srgbClr val="0072BD"/>
                </a:solidFill>
                <a:latin typeface="Avenir Next LT Pro" panose="020B0504020202020204" pitchFamily="34" charset="0"/>
              </a:rPr>
              <a:t>Occupation</a:t>
            </a:r>
            <a:endParaRPr lang="en-US" altLang="zh-CN" b="1">
              <a:solidFill>
                <a:srgbClr val="0072BD"/>
              </a:solidFill>
              <a:latin typeface="Avenir Next LT Pro" panose="020B0504020202020204" pitchFamily="34" charset="0"/>
            </a:endParaRPr>
          </a:p>
          <a:p>
            <a:pPr lvl="1"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Student = 6, University Employee =1,</a:t>
            </a:r>
          </a:p>
          <a:p>
            <a:pPr lvl="1">
              <a:lnSpc>
                <a:spcPct val="13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Tutor = 1, Worker =2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de-DE" altLang="zh-CN" b="1" err="1">
                <a:solidFill>
                  <a:srgbClr val="0072BD"/>
                </a:solidFill>
                <a:latin typeface="Avenir Next LT Pro" panose="020B0504020202020204" pitchFamily="34" charset="0"/>
              </a:rPr>
              <a:t>Frequency</a:t>
            </a:r>
            <a:endParaRPr lang="de-DE" altLang="zh-CN" b="1">
              <a:solidFill>
                <a:srgbClr val="0072BD"/>
              </a:solidFill>
              <a:latin typeface="Avenir Next LT Pro" panose="020B0504020202020204" pitchFamily="34" charset="0"/>
            </a:endParaRPr>
          </a:p>
          <a:p>
            <a:pPr lvl="1"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60% &gt; 2-4 times per week 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de-DE" altLang="zh-CN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30000"/>
              </a:lnSpc>
              <a:spcAft>
                <a:spcPts val="2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30000"/>
              </a:lnSpc>
              <a:spcAft>
                <a:spcPts val="200"/>
              </a:spcAft>
              <a:buClr>
                <a:srgbClr val="0072BD"/>
              </a:buClr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 marL="285750" indent="-285750">
              <a:lnSpc>
                <a:spcPct val="130000"/>
              </a:lnSpc>
              <a:spcAft>
                <a:spcPts val="200"/>
              </a:spcAft>
              <a:buClr>
                <a:srgbClr val="0072BD"/>
              </a:buClr>
              <a:buFont typeface="Wingdings" pitchFamily="2" charset="2"/>
              <a:buChar char="l"/>
            </a:pP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椭圆 12">
            <a:extLst>
              <a:ext uri="{FF2B5EF4-FFF2-40B4-BE49-F238E27FC236}">
                <a16:creationId xmlns:a16="http://schemas.microsoft.com/office/drawing/2014/main" id="{836A63D5-C968-AB60-A597-7693040D7911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13">
            <a:extLst>
              <a:ext uri="{FF2B5EF4-FFF2-40B4-BE49-F238E27FC236}">
                <a16:creationId xmlns:a16="http://schemas.microsoft.com/office/drawing/2014/main" id="{1CCF3253-2596-F54D-D26B-A7DC3F216B2A}"/>
              </a:ext>
            </a:extLst>
          </p:cNvPr>
          <p:cNvSpPr txBox="1"/>
          <p:nvPr/>
        </p:nvSpPr>
        <p:spPr>
          <a:xfrm>
            <a:off x="1035790" y="506956"/>
            <a:ext cx="5568210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QUANTITATIVE EVALUATION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D18414-B4A2-F064-4600-59CAB0242E03}"/>
              </a:ext>
            </a:extLst>
          </p:cNvPr>
          <p:cNvSpPr txBox="1"/>
          <p:nvPr/>
        </p:nvSpPr>
        <p:spPr>
          <a:xfrm>
            <a:off x="6308180" y="162699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00">
                <a:solidFill>
                  <a:srgbClr val="0072BD"/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800" b="1" kern="100">
                <a:solidFill>
                  <a:srgbClr val="0072BD"/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sz="1800" b="1" kern="100" err="1">
                <a:solidFill>
                  <a:srgbClr val="0072BD"/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Hypotheses</a:t>
            </a:r>
            <a:r>
              <a:rPr lang="de-DE" altLang="zh-CN" sz="1800" b="1" kern="100">
                <a:solidFill>
                  <a:srgbClr val="0072BD"/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kern="1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de-DE" altLang="zh-CN" sz="1800" kern="1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de-DE" altLang="zh-CN" sz="1800" kern="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sz="1800" kern="1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de-DE" altLang="zh-CN" sz="1800" kern="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sz="1800" kern="1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following</a:t>
            </a:r>
            <a:r>
              <a:rPr lang="de-DE" altLang="zh-CN" sz="1800" kern="1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de-DE" altLang="zh-CN" sz="1800" kern="1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goals</a:t>
            </a:r>
            <a:r>
              <a:rPr lang="en-US" altLang="zh-CN" kern="1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endParaRPr lang="de-DE" altLang="zh-CN" sz="1800" kern="100">
              <a:solidFill>
                <a:schemeClr val="tx1">
                  <a:lumMod val="75000"/>
                  <a:lumOff val="25000"/>
                </a:schemeClr>
              </a:solidFill>
              <a:effectLst/>
              <a:latin typeface="Avenir Next LT Pro" panose="020B05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15" descr="图标&#10;&#10;描述已自动生成">
            <a:extLst>
              <a:ext uri="{FF2B5EF4-FFF2-40B4-BE49-F238E27FC236}">
                <a16:creationId xmlns:a16="http://schemas.microsoft.com/office/drawing/2014/main" id="{DAFB9363-C7E1-554A-B40C-FD615E4B6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  <p:pic>
        <p:nvPicPr>
          <p:cNvPr id="11" name="图片 15" descr="图标&#10;&#10;描述已自动生成">
            <a:extLst>
              <a:ext uri="{FF2B5EF4-FFF2-40B4-BE49-F238E27FC236}">
                <a16:creationId xmlns:a16="http://schemas.microsoft.com/office/drawing/2014/main" id="{B8F54403-D241-5977-E62E-19E2595FF9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pic>
        <p:nvPicPr>
          <p:cNvPr id="14" name="图片 7" descr="图标&#10;&#10;中度可信度描述已自动生成">
            <a:extLst>
              <a:ext uri="{FF2B5EF4-FFF2-40B4-BE49-F238E27FC236}">
                <a16:creationId xmlns:a16="http://schemas.microsoft.com/office/drawing/2014/main" id="{25A2CF1B-60FC-3C51-3C86-5F02291A0D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6" name="文本框 13">
            <a:extLst>
              <a:ext uri="{FF2B5EF4-FFF2-40B4-BE49-F238E27FC236}">
                <a16:creationId xmlns:a16="http://schemas.microsoft.com/office/drawing/2014/main" id="{33291FF6-0A6E-AEC6-E77C-1A14F272A296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19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4981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8CB5190-C23D-430D-5500-3B3C405117DA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2262961"/>
              </p:ext>
            </p:extLst>
          </p:nvPr>
        </p:nvGraphicFramePr>
        <p:xfrm>
          <a:off x="1447290" y="1824345"/>
          <a:ext cx="9048588" cy="3843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9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636"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Goal</a:t>
                      </a: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2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Hypothesis</a:t>
                      </a:r>
                      <a:endParaRPr lang="en-US" altLang="en-US" sz="2000" b="0">
                        <a:solidFill>
                          <a:schemeClr val="bg1">
                            <a:lumMod val="95000"/>
                          </a:schemeClr>
                        </a:solidFill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2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en-US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 Bold" panose="020F0502020204030204" charset="0"/>
                        </a:rPr>
                        <a:t>Result</a:t>
                      </a: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2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402"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  <a:latin typeface="Avenir Next LT Pro" panose="020B0504020202020204" pitchFamily="34" charset="0"/>
                        </a:rPr>
                        <a:t>…</a:t>
                      </a:r>
                      <a:endParaRPr lang="zh-CN" altLang="en-US"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68580" marR="68580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500" b="0" kern="1200">
                          <a:solidFill>
                            <a:schemeClr val="tx1"/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…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sz="1700" b="1">
                        <a:solidFill>
                          <a:srgbClr val="0072BD"/>
                        </a:solidFill>
                        <a:latin typeface="Avenir Next LT Pro" panose="020B0504020202020204" pitchFamily="34" charset="0"/>
                        <a:cs typeface="Calibri Bold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885412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pPr fontAlgn="t"/>
                      <a:r>
                        <a:rPr lang="de-DE" altLang="zh-CN" sz="18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2. </a:t>
                      </a:r>
                      <a:r>
                        <a:rPr lang="de-DE" altLang="zh-CN" sz="1800" b="1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Effectiveness</a:t>
                      </a:r>
                      <a:endParaRPr lang="zh-CN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68580" marR="6858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5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2.2 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Average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completion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rate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of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&gt;70%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for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all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tasks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completely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performed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by</a:t>
                      </a:r>
                      <a:r>
                        <a:rPr lang="de-DE" sz="15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 </a:t>
                      </a:r>
                      <a:r>
                        <a:rPr lang="de-DE" sz="1500" b="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users</a:t>
                      </a:r>
                      <a:endParaRPr lang="de-DE" sz="1500" b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  <a:ea typeface="+mn-ea"/>
                        <a:cs typeface="Calibri" panose="020F0502020204030204" charset="0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700" b="1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100% </a:t>
                      </a:r>
                    </a:p>
                  </a:txBody>
                  <a:tcPr marL="64153" marR="64153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084674"/>
                  </a:ext>
                </a:extLst>
              </a:tr>
              <a:tr h="764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4. Memorability</a:t>
                      </a: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4.1 </a:t>
                      </a:r>
                      <a:r>
                        <a:rPr lang="en-US" altLang="zh-CN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At least </a:t>
                      </a:r>
                      <a:r>
                        <a:rPr lang="en-US" altLang="zh-CN" sz="1600" b="1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70% </a:t>
                      </a:r>
                      <a:r>
                        <a:rPr lang="en-US" altLang="zh-CN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of users can remember </a:t>
                      </a:r>
                      <a:r>
                        <a:rPr lang="en-US" altLang="zh-CN" sz="1600" b="1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the three first-level navigation </a:t>
                      </a:r>
                      <a:r>
                        <a:rPr lang="en-US" altLang="zh-CN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of the product after testing.</a:t>
                      </a:r>
                      <a:endParaRPr lang="en-US" alt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700" b="1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60%</a:t>
                      </a:r>
                      <a:r>
                        <a:rPr lang="zh-CN" altLang="en-US" sz="1700" b="1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  </a:t>
                      </a:r>
                      <a:r>
                        <a:rPr lang="en-US" altLang="zh-CN" sz="1700" b="1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&lt;  70%</a:t>
                      </a:r>
                      <a:endParaRPr lang="en-US" sz="1700" b="1">
                        <a:solidFill>
                          <a:srgbClr val="0072BD"/>
                        </a:solidFill>
                        <a:latin typeface="Avenir Next LT Pro" panose="020B0504020202020204" pitchFamily="34" charset="0"/>
                        <a:cs typeface="Calibri Bold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54078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indent="0" algn="l">
                        <a:lnSpc>
                          <a:spcPct val="130000"/>
                        </a:lnSpc>
                        <a:buNone/>
                      </a:pPr>
                      <a:r>
                        <a:rPr lang="en-US" alt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rPr>
                        <a:t>5. </a:t>
                      </a:r>
                      <a:r>
                        <a:rPr lang="de-DE" altLang="zh-CN" sz="18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Errors</a:t>
                      </a:r>
                      <a:endParaRPr lang="en-US" altLang="en-US" sz="1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30000"/>
                        </a:lnSpc>
                        <a:buNone/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5.1 </a:t>
                      </a:r>
                      <a:r>
                        <a:rPr lang="en-US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average number of errors is </a:t>
                      </a:r>
                      <a:r>
                        <a:rPr lang="en-US" sz="1500" b="1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at most </a:t>
                      </a:r>
                      <a:r>
                        <a:rPr lang="en-US" sz="1800" b="1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6</a:t>
                      </a: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in fulfilling all tasks</a:t>
                      </a:r>
                      <a:r>
                        <a:rPr lang="en-US" sz="1500" b="0" baseline="30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[5] </a:t>
                      </a:r>
                      <a:r>
                        <a:rPr lang="en-US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.</a:t>
                      </a:r>
                      <a:endParaRPr lang="en-US" altLang="en-US" sz="15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sz="1700" b="1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2.6 </a:t>
                      </a: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373">
                <a:tc>
                  <a:txBody>
                    <a:bodyPr/>
                    <a:lstStyle/>
                    <a:p>
                      <a:pPr indent="0">
                        <a:lnSpc>
                          <a:spcPct val="130000"/>
                        </a:lnSpc>
                        <a:buNone/>
                      </a:pPr>
                      <a:r>
                        <a:rPr lang="en-US" sz="1500" b="1"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500" b="1"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30000"/>
                        </a:lnSpc>
                        <a:buNone/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5.2 </a:t>
                      </a:r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At most </a:t>
                      </a: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ea typeface="+mn-ea"/>
                          <a:cs typeface="Calibri" panose="020F0502020204030204" charset="0"/>
                        </a:rPr>
                        <a:t>40% </a:t>
                      </a:r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of the subjects</a:t>
                      </a:r>
                      <a:r>
                        <a:rPr lang="zh-CN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will </a:t>
                      </a:r>
                      <a:r>
                        <a:rPr 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make wrong click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at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the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task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-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view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location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of</a:t>
                      </a:r>
                      <a:r>
                        <a:rPr lang="zh-CN" altLang="en-US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altLang="zh-CN" sz="15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dishes</a:t>
                      </a:r>
                      <a:r>
                        <a:rPr 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rPr>
                        <a:t>.</a:t>
                      </a:r>
                      <a:endParaRPr lang="en-US" altLang="en-US" sz="15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70</a:t>
                      </a:r>
                      <a:r>
                        <a:rPr lang="en-US" sz="1700" b="1" dirty="0">
                          <a:solidFill>
                            <a:srgbClr val="C00000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%  </a:t>
                      </a:r>
                      <a:r>
                        <a:rPr lang="en-US" sz="1700" b="1" dirty="0">
                          <a:solidFill>
                            <a:srgbClr val="0072BD"/>
                          </a:solidFill>
                          <a:latin typeface="Avenir Next LT Pro" panose="020B0504020202020204" pitchFamily="34" charset="0"/>
                          <a:cs typeface="Calibri Bold" panose="020F0502020204030204" charset="0"/>
                        </a:rPr>
                        <a:t>&gt;  40%</a:t>
                      </a:r>
                    </a:p>
                  </a:txBody>
                  <a:tcPr marL="64153" marR="64153" marT="0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图形 10">
            <a:extLst>
              <a:ext uri="{FF2B5EF4-FFF2-40B4-BE49-F238E27FC236}">
                <a16:creationId xmlns:a16="http://schemas.microsoft.com/office/drawing/2014/main" id="{33EFE18E-C78C-36D3-6C6A-C1E893D09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3686" y="4381759"/>
            <a:ext cx="432969" cy="432969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749FF2D-D709-E03E-F512-B27C7F02BD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1316" y="3734482"/>
            <a:ext cx="374420" cy="37442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D10A83E-4DBB-9711-A2A0-6B3A3E4C28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1316" y="5132213"/>
            <a:ext cx="374420" cy="37442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9563CE5D-5B5C-7CDA-F445-4488E7D1B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4411" y="3028657"/>
            <a:ext cx="432969" cy="432969"/>
          </a:xfrm>
          <a:prstGeom prst="rect">
            <a:avLst/>
          </a:prstGeom>
        </p:spPr>
      </p:pic>
      <p:sp>
        <p:nvSpPr>
          <p:cNvPr id="6" name="椭圆 12">
            <a:extLst>
              <a:ext uri="{FF2B5EF4-FFF2-40B4-BE49-F238E27FC236}">
                <a16:creationId xmlns:a16="http://schemas.microsoft.com/office/drawing/2014/main" id="{816B29D2-DF4B-386D-71AD-D8CDAF133072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5" descr="图标&#10;&#10;描述已自动生成">
            <a:extLst>
              <a:ext uri="{FF2B5EF4-FFF2-40B4-BE49-F238E27FC236}">
                <a16:creationId xmlns:a16="http://schemas.microsoft.com/office/drawing/2014/main" id="{7E248AB0-E80D-F6BB-DCF0-B0E9CFED84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  <p:pic>
        <p:nvPicPr>
          <p:cNvPr id="15" name="图片 15" descr="图标&#10;&#10;描述已自动生成">
            <a:extLst>
              <a:ext uri="{FF2B5EF4-FFF2-40B4-BE49-F238E27FC236}">
                <a16:creationId xmlns:a16="http://schemas.microsoft.com/office/drawing/2014/main" id="{D13DFE1A-BAC1-B43D-B622-7380C0A8D0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pic>
        <p:nvPicPr>
          <p:cNvPr id="18" name="图片 7" descr="图标&#10;&#10;中度可信度描述已自动生成">
            <a:extLst>
              <a:ext uri="{FF2B5EF4-FFF2-40B4-BE49-F238E27FC236}">
                <a16:creationId xmlns:a16="http://schemas.microsoft.com/office/drawing/2014/main" id="{C3551C5A-84E9-2213-CA23-D99841D1A6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9" name="文本框 13">
            <a:extLst>
              <a:ext uri="{FF2B5EF4-FFF2-40B4-BE49-F238E27FC236}">
                <a16:creationId xmlns:a16="http://schemas.microsoft.com/office/drawing/2014/main" id="{42869D84-868E-9F1E-7417-A06DF3DC6B39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QUANTITATIVE EVALUATION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OBJECTIVE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21" name="文本框 13">
            <a:extLst>
              <a:ext uri="{FF2B5EF4-FFF2-40B4-BE49-F238E27FC236}">
                <a16:creationId xmlns:a16="http://schemas.microsoft.com/office/drawing/2014/main" id="{84F97E84-1A37-77A7-1670-E74C7737B17D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20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62451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C44F0B2-4E3A-028E-2EF4-50EE723A5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97" y="860612"/>
            <a:ext cx="3284740" cy="4073077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2EC725-E531-65FF-3A9F-CE60EF3207D4}"/>
              </a:ext>
            </a:extLst>
          </p:cNvPr>
          <p:cNvGrpSpPr/>
          <p:nvPr/>
        </p:nvGrpSpPr>
        <p:grpSpPr>
          <a:xfrm>
            <a:off x="1610674" y="3991305"/>
            <a:ext cx="8627018" cy="1467430"/>
            <a:chOff x="6281161" y="4407866"/>
            <a:chExt cx="7452265" cy="1445761"/>
          </a:xfrm>
        </p:grpSpPr>
        <p:graphicFrame>
          <p:nvGraphicFramePr>
            <p:cNvPr id="8" name="表格 7">
              <a:extLst>
                <a:ext uri="{FF2B5EF4-FFF2-40B4-BE49-F238E27FC236}">
                  <a16:creationId xmlns:a16="http://schemas.microsoft.com/office/drawing/2014/main" id="{8BA16684-A0C1-D79A-2615-127AAA0111B0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981200031"/>
                </p:ext>
              </p:extLst>
            </p:nvPr>
          </p:nvGraphicFramePr>
          <p:xfrm>
            <a:off x="6332504" y="4943414"/>
            <a:ext cx="7400922" cy="9102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4191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5046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6556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4802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5641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15954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969166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408937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endParaRPr lang="zh-CN" altLang="en-US" sz="1800">
                          <a:latin typeface="Avenir Next LT Pro" panose="020B0504020202020204" pitchFamily="34" charset="0"/>
                        </a:endParaRPr>
                      </a:p>
                    </a:txBody>
                    <a:tcPr marL="100015" marR="100015" marT="50007" marB="50007">
                      <a:lnL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latin typeface="Avenir Next LT Pro" panose="020B0504020202020204" pitchFamily="34" charset="0"/>
                          </a:rPr>
                          <a:t>Valid</a:t>
                        </a: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latin typeface="Avenir Next LT Pro" panose="020B0504020202020204" pitchFamily="34" charset="0"/>
                          </a:rPr>
                          <a:t>Missing</a:t>
                        </a: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latin typeface="Avenir Next LT Pro" panose="020B0504020202020204" pitchFamily="34" charset="0"/>
                          </a:rPr>
                          <a:t>Mean</a:t>
                        </a: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 err="1">
                            <a:latin typeface="Avenir Next LT Pro" panose="020B0504020202020204" pitchFamily="34" charset="0"/>
                          </a:rPr>
                          <a:t>Std.Deviation</a:t>
                        </a:r>
                        <a:endParaRPr lang="zh-CN" altLang="en-US" sz="1800">
                          <a:latin typeface="Avenir Next LT Pro" panose="020B0504020202020204" pitchFamily="34" charset="0"/>
                          <a:ea typeface="宋体" panose="02010600030101010101" pitchFamily="2" charset="-122"/>
                        </a:endParaRP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latin typeface="Avenir Next LT Pro" panose="020B0504020202020204" pitchFamily="34" charset="0"/>
                          </a:rPr>
                          <a:t>Min.</a:t>
                        </a: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12700" cmpd="sng">
                        <a:noFill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latin typeface="Avenir Next LT Pro" panose="020B0504020202020204" pitchFamily="34" charset="0"/>
                          </a:rPr>
                          <a:t>Max.</a:t>
                        </a:r>
                      </a:p>
                    </a:txBody>
                    <a:tcPr marL="100015" marR="100015" marT="50007" marB="50007">
                      <a:lnL w="12700" cmpd="sng">
                        <a:noFill/>
                      </a:lnL>
                      <a:lnR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4918"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SUS Score</a:t>
                        </a:r>
                      </a:p>
                    </a:txBody>
                    <a:tcPr marL="100015" marR="100015" marT="50007" marB="50007">
                      <a:lnL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10</a:t>
                        </a:r>
                      </a:p>
                    </a:txBody>
                    <a:tcPr marL="100015" marR="100015" marT="50007" marB="50007"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0</a:t>
                        </a:r>
                      </a:p>
                    </a:txBody>
                    <a:tcPr marL="100015" marR="100015" marT="50007" marB="50007"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89.5</a:t>
                        </a:r>
                      </a:p>
                    </a:txBody>
                    <a:tcPr marL="100015" marR="100015" marT="50007" marB="50007"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7.976</a:t>
                        </a:r>
                      </a:p>
                    </a:txBody>
                    <a:tcPr marL="100015" marR="100015" marT="50007" marB="50007"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77.5</a:t>
                        </a:r>
                      </a:p>
                    </a:txBody>
                    <a:tcPr marL="100015" marR="100015" marT="50007" marB="50007"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buNone/>
                        </a:pPr>
                        <a:r>
                          <a:rPr lang="en-US" altLang="zh-CN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</a:rPr>
                          <a:t>97.5</a:t>
                        </a:r>
                      </a:p>
                    </a:txBody>
                    <a:tcPr marL="100015" marR="100015" marT="50007" marB="50007">
                      <a:lnR w="635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mpd="sng">
                        <a:noFill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ED8E92-930D-890D-A54C-5FC5492BC774}"/>
                </a:ext>
              </a:extLst>
            </p:cNvPr>
            <p:cNvSpPr txBox="1"/>
            <p:nvPr/>
          </p:nvSpPr>
          <p:spPr>
            <a:xfrm>
              <a:off x="6281161" y="4407866"/>
              <a:ext cx="6098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Descriptive Statistics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5780455-FD43-A751-EA0D-30F3CF6E273A}"/>
              </a:ext>
            </a:extLst>
          </p:cNvPr>
          <p:cNvSpPr txBox="1"/>
          <p:nvPr/>
        </p:nvSpPr>
        <p:spPr>
          <a:xfrm>
            <a:off x="1670111" y="1570827"/>
            <a:ext cx="4337949" cy="258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72BD"/>
              </a:buClr>
            </a:pPr>
            <a:r>
              <a:rPr lang="en-US" altLang="zh-CN" sz="2000" b="1" dirty="0">
                <a:solidFill>
                  <a:srgbClr val="0072BD"/>
                </a:solidFill>
                <a:latin typeface="Avenir Next LT Pro" panose="020B0504020202020204" pitchFamily="34" charset="0"/>
              </a:rPr>
              <a:t>Test-level satisfaction</a:t>
            </a:r>
            <a:endParaRPr lang="en-US" altLang="zh-CN" dirty="0">
              <a:latin typeface="Avenir Next LT Pro" panose="020B0504020202020204" pitchFamily="34" charset="0"/>
            </a:endParaRPr>
          </a:p>
          <a:p>
            <a:pPr>
              <a:lnSpc>
                <a:spcPct val="150000"/>
              </a:lnSpc>
              <a:buClr>
                <a:srgbClr val="0072BD"/>
              </a:buClr>
            </a:pPr>
            <a:r>
              <a:rPr lang="en-US" altLang="zh-CN" dirty="0">
                <a:latin typeface="Avenir Next LT Pro" panose="020B0504020202020204" pitchFamily="34" charset="0"/>
              </a:rPr>
              <a:t>The average SUS</a:t>
            </a:r>
            <a:r>
              <a:rPr lang="en-US" altLang="zh-CN" sz="1800" b="0" baseline="30000" dirty="0">
                <a:latin typeface="Avenir Next LT Pro" panose="020B0504020202020204" pitchFamily="34" charset="0"/>
                <a:cs typeface="Calibri" panose="020F0502020204030204" charset="0"/>
              </a:rPr>
              <a:t>[6] </a:t>
            </a:r>
            <a:r>
              <a:rPr lang="zh-CN" altLang="en-US" dirty="0">
                <a:latin typeface="Avenir Next LT Pro" panose="020B0504020202020204" pitchFamily="34" charset="0"/>
              </a:rPr>
              <a:t> </a:t>
            </a:r>
            <a:r>
              <a:rPr lang="de-DE" altLang="zh-CN" dirty="0">
                <a:latin typeface="Avenir Next LT Pro" panose="020B0504020202020204" pitchFamily="34" charset="0"/>
              </a:rPr>
              <a:t>score </a:t>
            </a:r>
            <a:r>
              <a:rPr lang="en-US" altLang="zh-CN" dirty="0">
                <a:latin typeface="Avenir Next LT Pro" panose="020B0504020202020204" pitchFamily="34" charset="0"/>
              </a:rPr>
              <a:t>is </a:t>
            </a:r>
            <a:r>
              <a:rPr lang="en-US" altLang="zh-CN" dirty="0">
                <a:solidFill>
                  <a:srgbClr val="0072BD"/>
                </a:solidFill>
                <a:latin typeface="Avenir Next LT Pro" panose="020B0504020202020204" pitchFamily="34" charset="0"/>
              </a:rPr>
              <a:t>89.5</a:t>
            </a:r>
          </a:p>
          <a:p>
            <a:pPr>
              <a:lnSpc>
                <a:spcPct val="150000"/>
              </a:lnSpc>
              <a:buClr>
                <a:srgbClr val="0072BD"/>
              </a:buClr>
            </a:pPr>
            <a:r>
              <a:rPr lang="en-US" altLang="zh-CN" dirty="0">
                <a:solidFill>
                  <a:srgbClr val="0072BD"/>
                </a:solidFill>
                <a:latin typeface="Avenir Next LT Pro" panose="020B0504020202020204" pitchFamily="34" charset="0"/>
              </a:rPr>
              <a:t>Over 85, so</a:t>
            </a:r>
            <a:r>
              <a:rPr lang="zh-CN" altLang="en-US" dirty="0">
                <a:solidFill>
                  <a:srgbClr val="0072BD"/>
                </a:solidFill>
                <a:latin typeface="Avenir Next LT Pro" panose="020B0504020202020204" pitchFamily="34" charset="0"/>
              </a:rPr>
              <a:t> </a:t>
            </a:r>
            <a:r>
              <a:rPr lang="en-US" altLang="zh-CN" dirty="0">
                <a:solidFill>
                  <a:srgbClr val="0072BD"/>
                </a:solidFill>
                <a:latin typeface="Avenir Next LT Pro" panose="020B0504020202020204" pitchFamily="34" charset="0"/>
              </a:rPr>
              <a:t>this prototype meets the “excellent” rating</a:t>
            </a:r>
            <a:r>
              <a:rPr lang="en-US" altLang="zh-CN" sz="1800" b="0" baseline="30000" dirty="0">
                <a:latin typeface="Avenir Next LT Pro" panose="020B0504020202020204" pitchFamily="34" charset="0"/>
                <a:cs typeface="Calibri" panose="020F0502020204030204" charset="0"/>
              </a:rPr>
              <a:t>[6,7] </a:t>
            </a:r>
            <a:endParaRPr lang="en-US" altLang="zh-CN" dirty="0">
              <a:solidFill>
                <a:srgbClr val="0072BD"/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50000"/>
              </a:lnSpc>
              <a:buClr>
                <a:srgbClr val="0072BD"/>
              </a:buClr>
            </a:pPr>
            <a:endParaRPr lang="en-US" altLang="zh-CN" dirty="0">
              <a:solidFill>
                <a:srgbClr val="0072BD"/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50000"/>
              </a:lnSpc>
              <a:buClr>
                <a:srgbClr val="0072BD"/>
              </a:buClr>
            </a:pPr>
            <a:endParaRPr lang="en-US" altLang="zh-CN" dirty="0">
              <a:solidFill>
                <a:srgbClr val="0072BD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AA733330-91D4-E402-E4D3-D436B58465DF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15" descr="图标&#10;&#10;描述已自动生成">
            <a:extLst>
              <a:ext uri="{FF2B5EF4-FFF2-40B4-BE49-F238E27FC236}">
                <a16:creationId xmlns:a16="http://schemas.microsoft.com/office/drawing/2014/main" id="{D91651AC-5B4A-8C4B-CB95-76F07C9C9B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  <p:pic>
        <p:nvPicPr>
          <p:cNvPr id="6" name="图片 15" descr="图标&#10;&#10;描述已自动生成">
            <a:extLst>
              <a:ext uri="{FF2B5EF4-FFF2-40B4-BE49-F238E27FC236}">
                <a16:creationId xmlns:a16="http://schemas.microsoft.com/office/drawing/2014/main" id="{E07C4B0F-EA45-D9A4-FF81-A2FD81D710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pic>
        <p:nvPicPr>
          <p:cNvPr id="7" name="图片 7" descr="图标&#10;&#10;中度可信度描述已自动生成">
            <a:extLst>
              <a:ext uri="{FF2B5EF4-FFF2-40B4-BE49-F238E27FC236}">
                <a16:creationId xmlns:a16="http://schemas.microsoft.com/office/drawing/2014/main" id="{905C2B73-7EE6-7ABB-D374-7ED2BF2078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9" name="文本框 13">
            <a:extLst>
              <a:ext uri="{FF2B5EF4-FFF2-40B4-BE49-F238E27FC236}">
                <a16:creationId xmlns:a16="http://schemas.microsoft.com/office/drawing/2014/main" id="{21B98698-C840-4E11-ACB1-D2F80B0C7671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QUANTITATIVE EVALUATION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SUBJECTIVE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67F667F8-AA3B-EBBE-6C4F-0876E2E8A506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21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66E1AC0-BD9A-65E9-52AD-C8616A958AE9}"/>
              </a:ext>
            </a:extLst>
          </p:cNvPr>
          <p:cNvGrpSpPr/>
          <p:nvPr/>
        </p:nvGrpSpPr>
        <p:grpSpPr>
          <a:xfrm>
            <a:off x="1749560" y="1961712"/>
            <a:ext cx="8692880" cy="3128030"/>
            <a:chOff x="569180" y="1136952"/>
            <a:chExt cx="8692880" cy="3128030"/>
          </a:xfrm>
        </p:grpSpPr>
        <p:graphicFrame>
          <p:nvGraphicFramePr>
            <p:cNvPr id="2" name="表格 1">
              <a:extLst>
                <a:ext uri="{FF2B5EF4-FFF2-40B4-BE49-F238E27FC236}">
                  <a16:creationId xmlns:a16="http://schemas.microsoft.com/office/drawing/2014/main" id="{C9DF0A33-12D6-1825-0877-CD798B5193A7}"/>
                </a:ext>
              </a:extLst>
            </p:cNvPr>
            <p:cNvGraphicFramePr/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162644993"/>
                </p:ext>
              </p:extLst>
            </p:nvPr>
          </p:nvGraphicFramePr>
          <p:xfrm>
            <a:off x="569180" y="1136952"/>
            <a:ext cx="8692880" cy="312803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207981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76885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44211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45636">
                  <a:tc>
                    <a:txBody>
                      <a:bodyPr/>
                      <a:lstStyle/>
                      <a:p>
                        <a:pPr indent="0"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sz="2000" b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Goal</a:t>
                        </a: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0072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zh-CN" sz="2000" b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Hypothesis</a:t>
                        </a:r>
                        <a:endParaRPr lang="en-US" altLang="en-US" sz="20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0072B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indent="0" algn="ctr">
                          <a:lnSpc>
                            <a:spcPct val="130000"/>
                          </a:lnSpc>
                          <a:buNone/>
                        </a:pPr>
                        <a:r>
                          <a:rPr lang="en-US" altLang="en-US" sz="2000" b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Avenir Next LT Pro" panose="020B0504020202020204" pitchFamily="34" charset="0"/>
                            <a:ea typeface="Calibri" panose="020F0502020204030204" charset="0"/>
                            <a:cs typeface="Calibri Bold" panose="020F0502020204030204" charset="0"/>
                          </a:rPr>
                          <a:t>Result</a:t>
                        </a: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0072B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785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 </a:t>
                        </a:r>
                        <a:r>
                          <a:rPr lang="en-US" altLang="zh-CN" sz="18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6. Subjective satisfaction</a:t>
                        </a:r>
                        <a:endParaRPr lang="en-US" altLang="zh-CN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5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6.1 </a:t>
                        </a:r>
                        <a:r>
                          <a:rPr lang="en-US" altLang="zh-CN" sz="15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The prototype achieves at least a rating of 6.5 out of 10 on average.</a:t>
                        </a:r>
                        <a:endParaRPr lang="en-US" alt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>
                          <a:lnSpc>
                            <a:spcPct val="130000"/>
                          </a:lnSpc>
                          <a:buClrTx/>
                          <a:buSzTx/>
                          <a:buFontTx/>
                          <a:buNone/>
                        </a:pPr>
                        <a:r>
                          <a:rPr lang="en-US" sz="1700" b="1">
                            <a:solidFill>
                              <a:srgbClr val="0072BD"/>
                            </a:solidFill>
                            <a:latin typeface="Avenir Next LT Pro" panose="020B0504020202020204" pitchFamily="34" charset="0"/>
                            <a:cs typeface="Calibri Bold" panose="020F0502020204030204" charset="0"/>
                          </a:rPr>
                          <a:t>Score: 8.8</a:t>
                        </a:r>
                      </a:p>
                    </a:txBody>
                    <a:tcPr marL="64153" marR="64153" marT="0" marB="0" anchor="ctr">
                      <a:lnL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999999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54654078"/>
                    </a:ext>
                  </a:extLst>
                </a:tr>
                <a:tr h="638207">
                  <a:tc>
                    <a:txBody>
                      <a:bodyPr/>
                      <a:lstStyle/>
                      <a:p>
                        <a:pPr indent="0" algn="ctr">
                          <a:lnSpc>
                            <a:spcPct val="130000"/>
                          </a:lnSpc>
                          <a:buNone/>
                        </a:pPr>
                        <a:endParaRPr lang="en-US" altLang="en-US" sz="1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lnSpc>
                            <a:spcPct val="130000"/>
                          </a:lnSpc>
                          <a:buNone/>
                        </a:pPr>
                        <a:r>
                          <a:rPr lang="en-US" sz="15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6.2 </a:t>
                        </a:r>
                        <a:r>
                          <a:rPr lang="en-US" sz="15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SUS-Score exceeds a value of 70.</a:t>
                        </a:r>
                        <a:endParaRPr lang="en-US" altLang="en-US" sz="15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>
                          <a:lnSpc>
                            <a:spcPct val="130000"/>
                          </a:lnSpc>
                          <a:buClrTx/>
                          <a:buSzTx/>
                          <a:buFontTx/>
                          <a:buNone/>
                        </a:pPr>
                        <a:r>
                          <a:rPr lang="en-US" sz="1700" b="1">
                            <a:solidFill>
                              <a:srgbClr val="0072BD"/>
                            </a:solidFill>
                            <a:latin typeface="Avenir Next LT Pro" panose="020B0504020202020204" pitchFamily="34" charset="0"/>
                            <a:cs typeface="Calibri Bold" panose="020F0502020204030204" charset="0"/>
                          </a:rPr>
                          <a:t>SUS-Score:  89.5</a:t>
                        </a: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65646">
                  <a:tc>
                    <a:txBody>
                      <a:bodyPr/>
                      <a:lstStyle/>
                      <a:p>
                        <a:pPr indent="0">
                          <a:lnSpc>
                            <a:spcPct val="130000"/>
                          </a:lnSpc>
                          <a:buNone/>
                        </a:pPr>
                        <a:r>
                          <a:rPr lang="en-US" sz="15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 </a:t>
                        </a:r>
                        <a:endParaRPr lang="en-US" alt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indent="0">
                          <a:lnSpc>
                            <a:spcPct val="130000"/>
                          </a:lnSpc>
                          <a:buNone/>
                        </a:pPr>
                        <a:r>
                          <a:rPr lang="en-US" sz="1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6.3 </a:t>
                        </a:r>
                        <a:r>
                          <a:rPr lang="en-US" sz="15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The average Task Level Satisfaction</a:t>
                        </a:r>
                        <a:r>
                          <a:rPr lang="en-US" sz="1500" b="0" baseline="300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[5,8] </a:t>
                        </a:r>
                        <a:r>
                          <a:rPr lang="en-US" sz="1500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Avenir Next LT Pro" panose="020B0504020202020204" pitchFamily="34" charset="0"/>
                            <a:cs typeface="Calibri" panose="020F0502020204030204" charset="0"/>
                          </a:rPr>
                          <a:t>does exceed a value of 5.</a:t>
                        </a:r>
                        <a:endParaRPr lang="en-US" altLang="en-US" sz="1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venir Next LT Pro" panose="020B0504020202020204" pitchFamily="34" charset="0"/>
                          <a:ea typeface="Calibri" panose="020F0502020204030204" charset="0"/>
                          <a:cs typeface="Calibri" panose="020F0502020204030204" charset="0"/>
                        </a:endParaRP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l">
                          <a:lnSpc>
                            <a:spcPct val="130000"/>
                          </a:lnSpc>
                          <a:buClrTx/>
                          <a:buSzTx/>
                          <a:buFontTx/>
                          <a:buNone/>
                        </a:pPr>
                        <a:r>
                          <a:rPr lang="en-US" sz="1700" b="1" dirty="0">
                            <a:solidFill>
                              <a:srgbClr val="0072BD"/>
                            </a:solidFill>
                            <a:latin typeface="Avenir Next LT Pro" panose="020B0504020202020204" pitchFamily="34" charset="0"/>
                            <a:cs typeface="Calibri Bold" panose="020F0502020204030204" charset="0"/>
                          </a:rPr>
                          <a:t>SEQ-Score : 6.52</a:t>
                        </a:r>
                      </a:p>
                    </a:txBody>
                    <a:tcPr marL="64153" marR="64153" marT="0" marB="0" anchor="ctr">
                      <a:lnL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L>
                      <a:lnR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R>
                      <a:lnT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T>
                      <a:lnB w="12700" cap="flat" cmpd="sng">
                        <a:solidFill>
                          <a:srgbClr val="999999"/>
                        </a:solidFill>
                        <a:prstDash val="solid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55DF187-08E0-8526-50C5-4B0B5D53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2346" y="2106566"/>
              <a:ext cx="432969" cy="432969"/>
            </a:xfrm>
            <a:prstGeom prst="rect">
              <a:avLst/>
            </a:prstGeom>
          </p:spPr>
        </p:pic>
        <p:pic>
          <p:nvPicPr>
            <p:cNvPr id="4" name="图形 3">
              <a:extLst>
                <a:ext uri="{FF2B5EF4-FFF2-40B4-BE49-F238E27FC236}">
                  <a16:creationId xmlns:a16="http://schemas.microsoft.com/office/drawing/2014/main" id="{780B1EFB-FDA6-83D7-A652-DB79E16E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2346" y="2844435"/>
              <a:ext cx="432969" cy="432969"/>
            </a:xfrm>
            <a:prstGeom prst="rect">
              <a:avLst/>
            </a:prstGeom>
          </p:spPr>
        </p:pic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F9AAA827-AA89-AB56-D805-E8946EFF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2346" y="3624350"/>
              <a:ext cx="432969" cy="432969"/>
            </a:xfrm>
            <a:prstGeom prst="rect">
              <a:avLst/>
            </a:prstGeom>
          </p:spPr>
        </p:pic>
      </p:grpSp>
      <p:sp>
        <p:nvSpPr>
          <p:cNvPr id="6" name="椭圆 12">
            <a:extLst>
              <a:ext uri="{FF2B5EF4-FFF2-40B4-BE49-F238E27FC236}">
                <a16:creationId xmlns:a16="http://schemas.microsoft.com/office/drawing/2014/main" id="{82AEFD9F-F6BC-934A-C121-DACEA636AD99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5" descr="图标&#10;&#10;描述已自动生成">
            <a:extLst>
              <a:ext uri="{FF2B5EF4-FFF2-40B4-BE49-F238E27FC236}">
                <a16:creationId xmlns:a16="http://schemas.microsoft.com/office/drawing/2014/main" id="{112DCE8F-CFD2-B3D7-9C85-5CC58C91E1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  <p:pic>
        <p:nvPicPr>
          <p:cNvPr id="12" name="图片 15" descr="图标&#10;&#10;描述已自动生成">
            <a:extLst>
              <a:ext uri="{FF2B5EF4-FFF2-40B4-BE49-F238E27FC236}">
                <a16:creationId xmlns:a16="http://schemas.microsoft.com/office/drawing/2014/main" id="{48188794-2546-505E-FD2D-4F7E72E115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pic>
        <p:nvPicPr>
          <p:cNvPr id="13" name="图片 7" descr="图标&#10;&#10;中度可信度描述已自动生成">
            <a:extLst>
              <a:ext uri="{FF2B5EF4-FFF2-40B4-BE49-F238E27FC236}">
                <a16:creationId xmlns:a16="http://schemas.microsoft.com/office/drawing/2014/main" id="{4204EFAE-998B-64D7-7AB5-2BB6A617A7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F07F5EA-0F93-C5FF-A1CE-C1AA6F32CC4E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QUANTITATIVE EVALUATION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SUBJECTIVE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2C92D64B-1776-EAB3-95FE-460C1D3C0B8C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22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182013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0" y="3526265"/>
            <a:ext cx="12192000" cy="14973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en-GB" altLang="zh-CN" sz="3600" b="1">
                <a:solidFill>
                  <a:srgbClr val="2D6BA8"/>
                </a:solidFill>
                <a:latin typeface="Raleway" panose="020B0803030101060003" pitchFamily="34" charset="0"/>
                <a:ea typeface="等线"/>
              </a:rPr>
              <a:t>THANK YOU!</a:t>
            </a:r>
            <a:r>
              <a:rPr lang="zh-CN" altLang="en-US" sz="3600" b="1">
                <a:solidFill>
                  <a:srgbClr val="2D6BA8"/>
                </a:solidFill>
                <a:latin typeface="Raleway" panose="020B0803030101060003" pitchFamily="34" charset="0"/>
                <a:ea typeface="等线"/>
              </a:rPr>
              <a:t> </a:t>
            </a:r>
            <a:endParaRPr lang="en-US" altLang="zh-CN" sz="3600" b="1">
              <a:solidFill>
                <a:srgbClr val="2D6BA8"/>
              </a:solidFill>
              <a:latin typeface="Raleway" panose="020B0803030101060003" pitchFamily="34" charset="0"/>
              <a:ea typeface="等线"/>
            </a:endParaRP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de-DE" altLang="zh-CN" sz="3600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Looking </a:t>
            </a:r>
            <a:r>
              <a:rPr lang="de-DE" altLang="zh-CN" sz="3600" dirty="0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Forward </a:t>
            </a:r>
            <a:r>
              <a:rPr lang="de-DE" altLang="zh-CN" sz="3600" err="1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to</a:t>
            </a:r>
            <a:r>
              <a:rPr lang="de-DE" altLang="zh-CN" sz="3600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 </a:t>
            </a:r>
            <a:r>
              <a:rPr lang="de-DE" altLang="zh-CN" sz="3600" dirty="0" err="1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Your</a:t>
            </a:r>
            <a:r>
              <a:rPr lang="de-DE" altLang="zh-CN" sz="3600" dirty="0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 Feedback</a:t>
            </a:r>
            <a:r>
              <a:rPr lang="de-DE" altLang="zh-CN" sz="3600">
                <a:solidFill>
                  <a:srgbClr val="2D6BA8"/>
                </a:solidFill>
                <a:latin typeface="Avenir Next LT Pro" panose="020B0504020202020204" pitchFamily="34" charset="0"/>
                <a:ea typeface="等线"/>
              </a:rPr>
              <a:t>!</a:t>
            </a:r>
            <a:endParaRPr lang="en-US" altLang="zh-CN" sz="1400" kern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DengXian" panose="02010600030101010101" charset="-122"/>
            </a:endParaRPr>
          </a:p>
        </p:txBody>
      </p:sp>
      <p:pic>
        <p:nvPicPr>
          <p:cNvPr id="16" name="图片 15" descr="图标&#10;&#10;描述已自动生成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0800000">
            <a:off x="-57380" y="-293910"/>
            <a:ext cx="12249380" cy="1915881"/>
          </a:xfrm>
          <a:prstGeom prst="rect">
            <a:avLst/>
          </a:prstGeom>
        </p:spPr>
      </p:pic>
      <p:pic>
        <p:nvPicPr>
          <p:cNvPr id="2" name="图片 6" descr="卡通人物&#10;&#10;低可信度描述已自动生成">
            <a:extLst>
              <a:ext uri="{FF2B5EF4-FFF2-40B4-BE49-F238E27FC236}">
                <a16:creationId xmlns:a16="http://schemas.microsoft.com/office/drawing/2014/main" id="{4C921CA3-6D15-F58F-95B8-A00F4F262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611" y="1815099"/>
            <a:ext cx="3698462" cy="15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5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76054" y="1606475"/>
            <a:ext cx="803989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[1]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Lewis, Clayton. (1982).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Using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the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"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Thinking-aloud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" Method in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Cognitive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Interface Design. S.1-6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[2]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ISO 9241-303:2008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Ergonomics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of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human-system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interaction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— Part 303: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Requirements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for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electronic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visual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displays</a:t>
            </a:r>
            <a:endParaRPr lang="de-DE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[3] ” Usability 101: Introduction to Usability”,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hlinkClick r:id="rId3"/>
              </a:rPr>
              <a:t>https://www.nngroup.com/articles/usability-101-introduction-to-usability/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, Retrieved on 12.01.2023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[4] ISO 9241-11 (2018) „Usability: Definitions and concepts”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[5] “Usability Metrics – A Guide To Quantify The Usability Of Any System”,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hlinkClick r:id="rId4"/>
              </a:rPr>
              <a:t>https://usabilitygeek.com/usability-metrics-a-guide-to-quantify-system-usability/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, access on 17.01.2022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[6]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Bangor, Aaron;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Kortum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, Philip T.; Miller, James T. (2008): An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Empirical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Evaluation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of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the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System Usability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Scale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. In: International Journal </a:t>
            </a:r>
            <a:r>
              <a:rPr lang="de-DE" altLang="zh-CN" sz="140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of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Human-Computer Interaction 24 (6), S. 57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4</a:t>
            </a:r>
            <a:r>
              <a:rPr lang="de-DE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–59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4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[7]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“System Usability Scale (SUS)”,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hlinkClick r:id="rId5"/>
              </a:rPr>
              <a:t>https://www.usability.gov/how-to-and-tools/methods/system-usability-scale.html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, Retrieved on 12.01.2023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[8]”10 Things To Know About The Single Ease Question (SEQ)”,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hlinkClick r:id="rId6"/>
              </a:rPr>
              <a:t>https://measuringu.com/seq10/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rPr>
              <a:t>, Retrieved on 12.01.2023</a:t>
            </a: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de-DE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de-DE" altLang="zh-CN" sz="1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  <a:p>
            <a:endParaRPr lang="de-DE" altLang="zh-CN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EF8989BD-3D6A-B5D0-4CD6-3BC791658CDF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13">
            <a:extLst>
              <a:ext uri="{FF2B5EF4-FFF2-40B4-BE49-F238E27FC236}">
                <a16:creationId xmlns:a16="http://schemas.microsoft.com/office/drawing/2014/main" id="{9E716081-7AD0-AF4B-D17A-1B15A134C205}"/>
              </a:ext>
            </a:extLst>
          </p:cNvPr>
          <p:cNvSpPr txBox="1"/>
          <p:nvPr/>
        </p:nvSpPr>
        <p:spPr>
          <a:xfrm>
            <a:off x="1035790" y="506956"/>
            <a:ext cx="6870788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REFERENCES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5" name="图片 7" descr="图标&#10;&#10;中度可信度描述已自动生成">
            <a:extLst>
              <a:ext uri="{FF2B5EF4-FFF2-40B4-BE49-F238E27FC236}">
                <a16:creationId xmlns:a16="http://schemas.microsoft.com/office/drawing/2014/main" id="{876BAA55-628D-1A9E-8AFC-BD9A445F99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9" name="文本框 13">
            <a:extLst>
              <a:ext uri="{FF2B5EF4-FFF2-40B4-BE49-F238E27FC236}">
                <a16:creationId xmlns:a16="http://schemas.microsoft.com/office/drawing/2014/main" id="{6C211CEF-0846-5680-00B0-CB233BEE655D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24</a:t>
            </a:r>
            <a:endParaRPr lang="en-US" altLang="zh-CN" sz="105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0" name="图片 15" descr="图标&#10;&#10;描述已自动生成">
            <a:extLst>
              <a:ext uri="{FF2B5EF4-FFF2-40B4-BE49-F238E27FC236}">
                <a16:creationId xmlns:a16="http://schemas.microsoft.com/office/drawing/2014/main" id="{6CE3568A-FC42-503B-0093-D9E42A0D1A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39" y="-780056"/>
            <a:ext cx="5334934" cy="17871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5" descr="图标&#10;&#10;描述已自动生成">
            <a:extLst>
              <a:ext uri="{FF2B5EF4-FFF2-40B4-BE49-F238E27FC236}">
                <a16:creationId xmlns:a16="http://schemas.microsoft.com/office/drawing/2014/main" id="{57797D9F-75C6-1D26-FCBA-D30506005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91208" y="4904470"/>
            <a:ext cx="5334934" cy="178719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BD17E73-7AE3-BD4B-A22D-696532E6DC62}"/>
              </a:ext>
            </a:extLst>
          </p:cNvPr>
          <p:cNvGrpSpPr/>
          <p:nvPr/>
        </p:nvGrpSpPr>
        <p:grpSpPr>
          <a:xfrm>
            <a:off x="3270537" y="1844283"/>
            <a:ext cx="1844765" cy="3506074"/>
            <a:chOff x="2099568" y="1666052"/>
            <a:chExt cx="2298700" cy="4368800"/>
          </a:xfrm>
        </p:grpSpPr>
        <p:pic>
          <p:nvPicPr>
            <p:cNvPr id="8" name="图片 7" descr="手机的屏幕&#10;&#10;描述已自动生成">
              <a:extLst>
                <a:ext uri="{FF2B5EF4-FFF2-40B4-BE49-F238E27FC236}">
                  <a16:creationId xmlns:a16="http://schemas.microsoft.com/office/drawing/2014/main" id="{FFC715D4-ED60-0F59-0DC8-B625589F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568" y="1666052"/>
              <a:ext cx="2298700" cy="4368800"/>
            </a:xfrm>
            <a:prstGeom prst="rect">
              <a:avLst/>
            </a:prstGeom>
          </p:spPr>
        </p:pic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C28B30D-510E-65EA-3202-94488B8955E8}"/>
                </a:ext>
              </a:extLst>
            </p:cNvPr>
            <p:cNvSpPr/>
            <p:nvPr/>
          </p:nvSpPr>
          <p:spPr>
            <a:xfrm>
              <a:off x="2404672" y="1772129"/>
              <a:ext cx="1821712" cy="3988523"/>
            </a:xfrm>
            <a:prstGeom prst="roundRect">
              <a:avLst>
                <a:gd name="adj" fmla="val 14744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Google Shape;88;p17">
            <a:extLst>
              <a:ext uri="{FF2B5EF4-FFF2-40B4-BE49-F238E27FC236}">
                <a16:creationId xmlns:a16="http://schemas.microsoft.com/office/drawing/2014/main" id="{973659E9-B416-EF87-C7E3-566DDF23CE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76520" t="48763" b="4568"/>
          <a:stretch/>
        </p:blipFill>
        <p:spPr>
          <a:xfrm>
            <a:off x="1244651" y="1848149"/>
            <a:ext cx="1678210" cy="33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椭圆 12">
            <a:extLst>
              <a:ext uri="{FF2B5EF4-FFF2-40B4-BE49-F238E27FC236}">
                <a16:creationId xmlns:a16="http://schemas.microsoft.com/office/drawing/2014/main" id="{5A0FCA67-E368-94D4-BAB8-C9C2B0F2D479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04901719-2046-53B3-087F-39127D3FBB63}"/>
              </a:ext>
            </a:extLst>
          </p:cNvPr>
          <p:cNvSpPr txBox="1"/>
          <p:nvPr/>
        </p:nvSpPr>
        <p:spPr>
          <a:xfrm>
            <a:off x="1035790" y="506956"/>
            <a:ext cx="6870788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OVERVIEW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F5C0585-3C86-283E-AF9B-E8F80A082832}"/>
              </a:ext>
            </a:extLst>
          </p:cNvPr>
          <p:cNvSpPr/>
          <p:nvPr/>
        </p:nvSpPr>
        <p:spPr>
          <a:xfrm>
            <a:off x="8476827" y="1817101"/>
            <a:ext cx="2304165" cy="3360971"/>
          </a:xfrm>
          <a:prstGeom prst="roundRect">
            <a:avLst>
              <a:gd name="adj" fmla="val 3628"/>
            </a:avLst>
          </a:prstGeom>
          <a:solidFill>
            <a:srgbClr val="FEF2DA"/>
          </a:solidFill>
          <a:ln w="9525">
            <a:solidFill>
              <a:schemeClr val="tx1">
                <a:lumMod val="85000"/>
                <a:lumOff val="15000"/>
                <a:alpha val="30000"/>
              </a:schemeClr>
            </a:solidFill>
          </a:ln>
          <a:effectLst>
            <a:outerShdw blurRad="273306" dist="38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F2C2E7-C499-AB3C-3905-40776DEC8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455" y="1899715"/>
            <a:ext cx="2219443" cy="3234789"/>
          </a:xfrm>
          <a:prstGeom prst="rect">
            <a:avLst/>
          </a:prstGeom>
          <a:effectLst/>
        </p:spPr>
      </p:pic>
      <p:pic>
        <p:nvPicPr>
          <p:cNvPr id="18" name="图片 7" descr="图标&#10;&#10;中度可信度描述已自动生成">
            <a:extLst>
              <a:ext uri="{FF2B5EF4-FFF2-40B4-BE49-F238E27FC236}">
                <a16:creationId xmlns:a16="http://schemas.microsoft.com/office/drawing/2014/main" id="{77D9B56B-FFC0-C85B-C93D-42932DDCF9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9B4A6A4-8468-524A-7D6A-FAD7431E4E2F}"/>
              </a:ext>
            </a:extLst>
          </p:cNvPr>
          <p:cNvGrpSpPr/>
          <p:nvPr/>
        </p:nvGrpSpPr>
        <p:grpSpPr>
          <a:xfrm>
            <a:off x="2375380" y="949571"/>
            <a:ext cx="8780830" cy="5978769"/>
            <a:chOff x="1572599" y="989375"/>
            <a:chExt cx="8680111" cy="5910190"/>
          </a:xfrm>
        </p:grpSpPr>
        <p:pic>
          <p:nvPicPr>
            <p:cNvPr id="11" name="图片 10" descr="手里拿着手机&#10;&#10;描述已自动生成">
              <a:extLst>
                <a:ext uri="{FF2B5EF4-FFF2-40B4-BE49-F238E27FC236}">
                  <a16:creationId xmlns:a16="http://schemas.microsoft.com/office/drawing/2014/main" id="{2D662FFE-128D-13CD-1835-98D914896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599" y="989375"/>
              <a:ext cx="8680111" cy="591019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391EB55-1DBB-D012-1786-AEA1AB43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-1" t="192" r="996"/>
            <a:stretch/>
          </p:blipFill>
          <p:spPr>
            <a:xfrm>
              <a:off x="5091546" y="1923211"/>
              <a:ext cx="1811524" cy="3944936"/>
            </a:xfrm>
            <a:prstGeom prst="roundRect">
              <a:avLst>
                <a:gd name="adj" fmla="val 11312"/>
              </a:avLst>
            </a:prstGeom>
          </p:spPr>
        </p:pic>
      </p:grpSp>
      <p:sp>
        <p:nvSpPr>
          <p:cNvPr id="20" name="三角形 19">
            <a:extLst>
              <a:ext uri="{FF2B5EF4-FFF2-40B4-BE49-F238E27FC236}">
                <a16:creationId xmlns:a16="http://schemas.microsoft.com/office/drawing/2014/main" id="{A282BD4C-E3ED-5319-6DAE-ACFAE6CBF34E}"/>
              </a:ext>
            </a:extLst>
          </p:cNvPr>
          <p:cNvSpPr/>
          <p:nvPr/>
        </p:nvSpPr>
        <p:spPr>
          <a:xfrm rot="16200000">
            <a:off x="6104561" y="2413149"/>
            <a:ext cx="61200" cy="36000"/>
          </a:xfrm>
          <a:prstGeom prst="triangle">
            <a:avLst/>
          </a:prstGeom>
          <a:solidFill>
            <a:srgbClr val="2A6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7ED69445-020C-FC89-6B99-DD365735052C}"/>
              </a:ext>
            </a:extLst>
          </p:cNvPr>
          <p:cNvSpPr/>
          <p:nvPr/>
        </p:nvSpPr>
        <p:spPr>
          <a:xfrm rot="5400000">
            <a:off x="7528200" y="2413149"/>
            <a:ext cx="61200" cy="36000"/>
          </a:xfrm>
          <a:prstGeom prst="triangle">
            <a:avLst/>
          </a:prstGeom>
          <a:solidFill>
            <a:srgbClr val="2A64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15" descr="图标&#10;&#10;描述已自动生成">
            <a:extLst>
              <a:ext uri="{FF2B5EF4-FFF2-40B4-BE49-F238E27FC236}">
                <a16:creationId xmlns:a16="http://schemas.microsoft.com/office/drawing/2014/main" id="{685AAECE-53C4-5587-0502-73EEAF9C8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39" y="-780056"/>
            <a:ext cx="5334934" cy="1787199"/>
          </a:xfrm>
          <a:prstGeom prst="rect">
            <a:avLst/>
          </a:prstGeom>
        </p:spPr>
      </p:pic>
      <p:sp>
        <p:nvSpPr>
          <p:cNvPr id="2" name="文本框 13">
            <a:extLst>
              <a:ext uri="{FF2B5EF4-FFF2-40B4-BE49-F238E27FC236}">
                <a16:creationId xmlns:a16="http://schemas.microsoft.com/office/drawing/2014/main" id="{1FED63CD-9476-2405-89A3-318521D24705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25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3" name="图片 6" descr="卡通人物&#10;&#10;低可信度描述已自动生成">
            <a:extLst>
              <a:ext uri="{FF2B5EF4-FFF2-40B4-BE49-F238E27FC236}">
                <a16:creationId xmlns:a16="http://schemas.microsoft.com/office/drawing/2014/main" id="{AB57556C-8F85-E5AD-E19B-CA55D9B06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395" y="721542"/>
            <a:ext cx="2506072" cy="10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2">
            <a:extLst>
              <a:ext uri="{FF2B5EF4-FFF2-40B4-BE49-F238E27FC236}">
                <a16:creationId xmlns:a16="http://schemas.microsoft.com/office/drawing/2014/main" id="{EF8989BD-3D6A-B5D0-4CD6-3BC791658CDF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13">
            <a:extLst>
              <a:ext uri="{FF2B5EF4-FFF2-40B4-BE49-F238E27FC236}">
                <a16:creationId xmlns:a16="http://schemas.microsoft.com/office/drawing/2014/main" id="{9E716081-7AD0-AF4B-D17A-1B15A134C205}"/>
              </a:ext>
            </a:extLst>
          </p:cNvPr>
          <p:cNvSpPr txBox="1"/>
          <p:nvPr/>
        </p:nvSpPr>
        <p:spPr>
          <a:xfrm>
            <a:off x="1035790" y="506956"/>
            <a:ext cx="6870788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QUANTITATIVE EVALUATION – METRICS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5" name="图片 7" descr="图标&#10;&#10;中度可信度描述已自动生成">
            <a:extLst>
              <a:ext uri="{FF2B5EF4-FFF2-40B4-BE49-F238E27FC236}">
                <a16:creationId xmlns:a16="http://schemas.microsoft.com/office/drawing/2014/main" id="{876BAA55-628D-1A9E-8AFC-BD9A445F9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F9BE6FC-DE32-3A9F-AC78-4D5171F3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321" y="1484184"/>
            <a:ext cx="7363358" cy="4677129"/>
          </a:xfrm>
          <a:prstGeom prst="rect">
            <a:avLst/>
          </a:prstGeom>
        </p:spPr>
      </p:pic>
      <p:sp>
        <p:nvSpPr>
          <p:cNvPr id="11" name="文本框 13">
            <a:extLst>
              <a:ext uri="{FF2B5EF4-FFF2-40B4-BE49-F238E27FC236}">
                <a16:creationId xmlns:a16="http://schemas.microsoft.com/office/drawing/2014/main" id="{DA096EB0-EE43-95D4-C476-D474D05185D3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26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2" name="图片 15" descr="图标&#10;&#10;描述已自动生成">
            <a:extLst>
              <a:ext uri="{FF2B5EF4-FFF2-40B4-BE49-F238E27FC236}">
                <a16:creationId xmlns:a16="http://schemas.microsoft.com/office/drawing/2014/main" id="{BE3260B9-E33C-E0D4-91B7-B98D1E246E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2">
            <a:extLst>
              <a:ext uri="{FF2B5EF4-FFF2-40B4-BE49-F238E27FC236}">
                <a16:creationId xmlns:a16="http://schemas.microsoft.com/office/drawing/2014/main" id="{EF8989BD-3D6A-B5D0-4CD6-3BC791658CDF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13">
            <a:extLst>
              <a:ext uri="{FF2B5EF4-FFF2-40B4-BE49-F238E27FC236}">
                <a16:creationId xmlns:a16="http://schemas.microsoft.com/office/drawing/2014/main" id="{9E716081-7AD0-AF4B-D17A-1B15A134C205}"/>
              </a:ext>
            </a:extLst>
          </p:cNvPr>
          <p:cNvSpPr txBox="1"/>
          <p:nvPr/>
        </p:nvSpPr>
        <p:spPr>
          <a:xfrm>
            <a:off x="1035790" y="506956"/>
            <a:ext cx="6870788" cy="49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QUANTITATIVE EVALUATION – METRICS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5" name="图片 7" descr="图标&#10;&#10;中度可信度描述已自动生成">
            <a:extLst>
              <a:ext uri="{FF2B5EF4-FFF2-40B4-BE49-F238E27FC236}">
                <a16:creationId xmlns:a16="http://schemas.microsoft.com/office/drawing/2014/main" id="{876BAA55-628D-1A9E-8AFC-BD9A445F9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5D735B-827D-3472-FAD3-D51BC49B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25" y="1446424"/>
            <a:ext cx="7227949" cy="4763875"/>
          </a:xfrm>
          <a:prstGeom prst="rect">
            <a:avLst/>
          </a:prstGeom>
        </p:spPr>
      </p:pic>
      <p:sp>
        <p:nvSpPr>
          <p:cNvPr id="8" name="文本框 13">
            <a:extLst>
              <a:ext uri="{FF2B5EF4-FFF2-40B4-BE49-F238E27FC236}">
                <a16:creationId xmlns:a16="http://schemas.microsoft.com/office/drawing/2014/main" id="{C2CAFD33-95F1-8788-CB79-9DDE5866E113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27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2" name="图片 15" descr="图标&#10;&#10;描述已自动生成">
            <a:extLst>
              <a:ext uri="{FF2B5EF4-FFF2-40B4-BE49-F238E27FC236}">
                <a16:creationId xmlns:a16="http://schemas.microsoft.com/office/drawing/2014/main" id="{237D7962-6613-2DF6-8ABE-D3AA7EC4A3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l="29375" b="21602"/>
          <a:stretch/>
        </p:blipFill>
        <p:spPr>
          <a:xfrm rot="402241">
            <a:off x="-260045" y="5708493"/>
            <a:ext cx="3767782" cy="16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5" descr="图标&#10;&#10;描述已自动生成">
            <a:extLst>
              <a:ext uri="{FF2B5EF4-FFF2-40B4-BE49-F238E27FC236}">
                <a16:creationId xmlns:a16="http://schemas.microsoft.com/office/drawing/2014/main" id="{96E177BA-69DE-C168-92A7-4D3DAC559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4" y="-780061"/>
            <a:ext cx="5334934" cy="1787199"/>
          </a:xfrm>
          <a:prstGeom prst="rect">
            <a:avLst/>
          </a:prstGeom>
        </p:spPr>
      </p:pic>
      <p:pic>
        <p:nvPicPr>
          <p:cNvPr id="8" name="图片 7" descr="图标&#10;&#10;中度可信度描述已自动生成">
            <a:extLst>
              <a:ext uri="{FF2B5EF4-FFF2-40B4-BE49-F238E27FC236}">
                <a16:creationId xmlns:a16="http://schemas.microsoft.com/office/drawing/2014/main" id="{981066E2-FB57-41BB-5289-ACBB0E3DFC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3" name="椭圆 12">
            <a:extLst>
              <a:ext uri="{FF2B5EF4-FFF2-40B4-BE49-F238E27FC236}">
                <a16:creationId xmlns:a16="http://schemas.microsoft.com/office/drawing/2014/main" id="{3CCD67E7-2F46-5B4C-73B1-1C056FBA1FE5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15" descr="图标&#10;&#10;描述已自动生成">
            <a:extLst>
              <a:ext uri="{FF2B5EF4-FFF2-40B4-BE49-F238E27FC236}">
                <a16:creationId xmlns:a16="http://schemas.microsoft.com/office/drawing/2014/main" id="{B2F9A73A-E7E5-5115-AE79-00478E306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3" y="-780060"/>
            <a:ext cx="5334934" cy="1787199"/>
          </a:xfrm>
          <a:prstGeom prst="rect">
            <a:avLst/>
          </a:prstGeom>
        </p:spPr>
      </p:pic>
      <p:sp>
        <p:nvSpPr>
          <p:cNvPr id="25" name="文本框 13">
            <a:extLst>
              <a:ext uri="{FF2B5EF4-FFF2-40B4-BE49-F238E27FC236}">
                <a16:creationId xmlns:a16="http://schemas.microsoft.com/office/drawing/2014/main" id="{6B93E439-0F4D-4F42-62E0-028468156256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 dirty="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IDEATION</a:t>
            </a:r>
            <a:endParaRPr lang="en-US" altLang="zh-CN" sz="2400" b="1" spc="300" dirty="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OUR SOLUTION</a:t>
            </a:r>
            <a:endParaRPr lang="en-US" altLang="zh-CN" b="1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26" name="文本框 13">
            <a:extLst>
              <a:ext uri="{FF2B5EF4-FFF2-40B4-BE49-F238E27FC236}">
                <a16:creationId xmlns:a16="http://schemas.microsoft.com/office/drawing/2014/main" id="{00A9FE6D-2AB1-C00C-C78C-82A52B7DB8ED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1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303F951-5A81-17F7-9AD2-4E905C1C3961}"/>
              </a:ext>
            </a:extLst>
          </p:cNvPr>
          <p:cNvSpPr/>
          <p:nvPr/>
        </p:nvSpPr>
        <p:spPr>
          <a:xfrm>
            <a:off x="4649326" y="1522865"/>
            <a:ext cx="2893347" cy="1055525"/>
          </a:xfrm>
          <a:prstGeom prst="roundRect">
            <a:avLst/>
          </a:prstGeom>
          <a:solidFill>
            <a:srgbClr val="0072BD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Book in Advance</a:t>
            </a:r>
            <a:endParaRPr lang="en-GB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To Receive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Pre-Booking Discount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28683E1-06A0-1D77-9BF6-B605B102FA9C}"/>
              </a:ext>
            </a:extLst>
          </p:cNvPr>
          <p:cNvSpPr/>
          <p:nvPr/>
        </p:nvSpPr>
        <p:spPr>
          <a:xfrm>
            <a:off x="4649326" y="4912360"/>
            <a:ext cx="2893347" cy="1055525"/>
          </a:xfrm>
          <a:prstGeom prst="roundRect">
            <a:avLst/>
          </a:prstGeom>
          <a:solidFill>
            <a:srgbClr val="0072BD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Make Informed Choices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Through Graphs,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Ratings &amp; Reviews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30B0E62-CECB-2765-F9D9-B94B67EC3A01}"/>
              </a:ext>
            </a:extLst>
          </p:cNvPr>
          <p:cNvSpPr/>
          <p:nvPr/>
        </p:nvSpPr>
        <p:spPr>
          <a:xfrm>
            <a:off x="7543878" y="3241159"/>
            <a:ext cx="2893347" cy="1055525"/>
          </a:xfrm>
          <a:prstGeom prst="roundRect">
            <a:avLst/>
          </a:prstGeom>
          <a:solidFill>
            <a:srgbClr val="0072BD">
              <a:alpha val="60000"/>
            </a:srgbClr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Adapt Order Volumes</a:t>
            </a:r>
            <a:endParaRPr lang="en-GB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For Less Waste and 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Improved Availability</a:t>
            </a:r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30C3B8E6-C08F-C407-5A06-1E35DE5DE8E2}"/>
              </a:ext>
            </a:extLst>
          </p:cNvPr>
          <p:cNvSpPr/>
          <p:nvPr/>
        </p:nvSpPr>
        <p:spPr>
          <a:xfrm>
            <a:off x="1755979" y="3241158"/>
            <a:ext cx="2893347" cy="1055525"/>
          </a:xfrm>
          <a:prstGeom prst="roundRect">
            <a:avLst/>
          </a:prstGeom>
          <a:solidFill>
            <a:srgbClr val="0072BD">
              <a:alpha val="60000"/>
            </a:srgbClr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Improve Menu &amp; Satisfaction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 Next LT Pro" panose="020B0504020202020204" pitchFamily="34" charset="0"/>
              </a:rPr>
              <a:t>By Eliminating Poor Dishes</a:t>
            </a:r>
          </a:p>
        </p:txBody>
      </p: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42E756A2-1A5D-7C17-FACB-6C4678076AC2}"/>
              </a:ext>
            </a:extLst>
          </p:cNvPr>
          <p:cNvCxnSpPr>
            <a:cxnSpLocks/>
            <a:stCxn id="17" idx="1"/>
            <a:endCxn id="41" idx="2"/>
          </p:cNvCxnSpPr>
          <p:nvPr/>
        </p:nvCxnSpPr>
        <p:spPr>
          <a:xfrm rot="10800000">
            <a:off x="3202654" y="4296683"/>
            <a:ext cx="1446673" cy="1143440"/>
          </a:xfrm>
          <a:prstGeom prst="curvedConnector2">
            <a:avLst/>
          </a:prstGeom>
          <a:ln w="5715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krümmt 46">
            <a:extLst>
              <a:ext uri="{FF2B5EF4-FFF2-40B4-BE49-F238E27FC236}">
                <a16:creationId xmlns:a16="http://schemas.microsoft.com/office/drawing/2014/main" id="{FDB2FF67-3BBA-9314-FE28-4C70F7863D3A}"/>
              </a:ext>
            </a:extLst>
          </p:cNvPr>
          <p:cNvCxnSpPr>
            <a:cxnSpLocks/>
            <a:stCxn id="14" idx="2"/>
            <a:endCxn id="17" idx="3"/>
          </p:cNvCxnSpPr>
          <p:nvPr/>
        </p:nvCxnSpPr>
        <p:spPr>
          <a:xfrm rot="5400000">
            <a:off x="7694894" y="4144464"/>
            <a:ext cx="1143439" cy="1447879"/>
          </a:xfrm>
          <a:prstGeom prst="curvedConnector2">
            <a:avLst/>
          </a:prstGeom>
          <a:ln w="5715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krümmt 47">
            <a:extLst>
              <a:ext uri="{FF2B5EF4-FFF2-40B4-BE49-F238E27FC236}">
                <a16:creationId xmlns:a16="http://schemas.microsoft.com/office/drawing/2014/main" id="{14D40954-7127-4C8F-64A7-E744CAD6C5C6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7542673" y="2050628"/>
            <a:ext cx="1447879" cy="1190531"/>
          </a:xfrm>
          <a:prstGeom prst="curvedConnector2">
            <a:avLst/>
          </a:prstGeom>
          <a:ln w="5715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Verbinder: gekrümmt 48">
            <a:extLst>
              <a:ext uri="{FF2B5EF4-FFF2-40B4-BE49-F238E27FC236}">
                <a16:creationId xmlns:a16="http://schemas.microsoft.com/office/drawing/2014/main" id="{0DE623F6-FC4A-96A0-EC68-87E138C1FCB9}"/>
              </a:ext>
            </a:extLst>
          </p:cNvPr>
          <p:cNvCxnSpPr>
            <a:cxnSpLocks/>
            <a:stCxn id="41" idx="0"/>
            <a:endCxn id="12" idx="1"/>
          </p:cNvCxnSpPr>
          <p:nvPr/>
        </p:nvCxnSpPr>
        <p:spPr>
          <a:xfrm rot="5400000" flipH="1" flipV="1">
            <a:off x="3330724" y="1922557"/>
            <a:ext cx="1190530" cy="1446673"/>
          </a:xfrm>
          <a:prstGeom prst="curvedConnector2">
            <a:avLst/>
          </a:prstGeom>
          <a:ln w="5715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图片 6" descr="卡通人物&#10;&#10;低可信度描述已自动生成">
            <a:extLst>
              <a:ext uri="{FF2B5EF4-FFF2-40B4-BE49-F238E27FC236}">
                <a16:creationId xmlns:a16="http://schemas.microsoft.com/office/drawing/2014/main" id="{7F398B8A-E0A8-EDAB-E37C-81F871E41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263" y="3308057"/>
            <a:ext cx="2245472" cy="9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6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0ADA860C-F2C7-EDF6-8E73-4CDAC00A23BA}"/>
              </a:ext>
            </a:extLst>
          </p:cNvPr>
          <p:cNvSpPr txBox="1"/>
          <p:nvPr/>
        </p:nvSpPr>
        <p:spPr>
          <a:xfrm>
            <a:off x="-19878" y="6531423"/>
            <a:ext cx="64419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https://www.researchgate.net/figure/The-user-centered-design-process-based-on-ISO-9241-2102010-15-p-11_fig1_263429371</a:t>
            </a:r>
          </a:p>
        </p:txBody>
      </p:sp>
      <p:sp>
        <p:nvSpPr>
          <p:cNvPr id="2" name="椭圆 12">
            <a:extLst>
              <a:ext uri="{FF2B5EF4-FFF2-40B4-BE49-F238E27FC236}">
                <a16:creationId xmlns:a16="http://schemas.microsoft.com/office/drawing/2014/main" id="{C3730D92-9153-9F07-C92A-11A7350C0A6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8E5F4C86-EC87-C0C6-B499-AA7B3777DC03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METHODOLOGY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076A5038-A2DF-0399-C335-3E5E9EABF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pic>
        <p:nvPicPr>
          <p:cNvPr id="12" name="Picture 2" descr="The user-centered design process based on ISO 9241-210:2010 [15, p. 11]. |  Download Scientific Diagram">
            <a:extLst>
              <a:ext uri="{FF2B5EF4-FFF2-40B4-BE49-F238E27FC236}">
                <a16:creationId xmlns:a16="http://schemas.microsoft.com/office/drawing/2014/main" id="{85C9859E-2602-5F51-F502-B435991B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7" y="1430060"/>
            <a:ext cx="728662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5" descr="图标&#10;&#10;描述已自动生成">
            <a:extLst>
              <a:ext uri="{FF2B5EF4-FFF2-40B4-BE49-F238E27FC236}">
                <a16:creationId xmlns:a16="http://schemas.microsoft.com/office/drawing/2014/main" id="{53C1AA07-4441-23FC-401E-D7FC6E81F7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8973493" y="4955709"/>
            <a:ext cx="5334934" cy="1787199"/>
          </a:xfrm>
          <a:prstGeom prst="rect">
            <a:avLst/>
          </a:prstGeom>
        </p:spPr>
      </p:pic>
      <p:pic>
        <p:nvPicPr>
          <p:cNvPr id="14" name="图片 15" descr="图标&#10;&#10;描述已自动生成">
            <a:extLst>
              <a:ext uri="{FF2B5EF4-FFF2-40B4-BE49-F238E27FC236}">
                <a16:creationId xmlns:a16="http://schemas.microsoft.com/office/drawing/2014/main" id="{DF2A2DC7-53AC-2B6E-B34E-0E0AFDCB4D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044250" y="4955709"/>
            <a:ext cx="5334934" cy="1787199"/>
          </a:xfrm>
          <a:prstGeom prst="rect">
            <a:avLst/>
          </a:prstGeom>
        </p:spPr>
      </p:pic>
      <p:sp>
        <p:nvSpPr>
          <p:cNvPr id="17" name="文本框 13">
            <a:extLst>
              <a:ext uri="{FF2B5EF4-FFF2-40B4-BE49-F238E27FC236}">
                <a16:creationId xmlns:a16="http://schemas.microsoft.com/office/drawing/2014/main" id="{90F35E22-2E12-EE3B-7105-F9667673A518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2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6294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5" descr="图标&#10;&#10;描述已自动生成">
            <a:extLst>
              <a:ext uri="{FF2B5EF4-FFF2-40B4-BE49-F238E27FC236}">
                <a16:creationId xmlns:a16="http://schemas.microsoft.com/office/drawing/2014/main" id="{1DF88AFD-AA7F-21FF-9031-01986A473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15007" y="4955708"/>
            <a:ext cx="5334934" cy="1787199"/>
          </a:xfrm>
          <a:prstGeom prst="rect">
            <a:avLst/>
          </a:prstGeom>
        </p:spPr>
      </p:pic>
      <p:sp>
        <p:nvSpPr>
          <p:cNvPr id="2" name="椭圆 12">
            <a:extLst>
              <a:ext uri="{FF2B5EF4-FFF2-40B4-BE49-F238E27FC236}">
                <a16:creationId xmlns:a16="http://schemas.microsoft.com/office/drawing/2014/main" id="{C3730D92-9153-9F07-C92A-11A7350C0A6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8E5F4C86-EC87-C0C6-B499-AA7B3777DC03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METHODOLOGY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ITERATION 1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076A5038-A2DF-0399-C335-3E5E9EABF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D117D92-6348-3B9E-4A15-D76F7B335338}"/>
              </a:ext>
            </a:extLst>
          </p:cNvPr>
          <p:cNvSpPr/>
          <p:nvPr/>
        </p:nvSpPr>
        <p:spPr>
          <a:xfrm>
            <a:off x="3439593" y="1836997"/>
            <a:ext cx="1962979" cy="699273"/>
          </a:xfrm>
          <a:prstGeom prst="roundRect">
            <a:avLst/>
          </a:prstGeom>
          <a:solidFill>
            <a:srgbClr val="0072BD"/>
          </a:solidFill>
          <a:ln w="38100">
            <a:solidFill>
              <a:srgbClr val="007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  <a:latin typeface="Avenir Next LT Pro" panose="020B0504020202020204" pitchFamily="34" charset="0"/>
              </a:rPr>
              <a:t>Understand context of use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0CC968B-0B96-4984-2D14-19F8D9E96BD6}"/>
              </a:ext>
            </a:extLst>
          </p:cNvPr>
          <p:cNvSpPr/>
          <p:nvPr/>
        </p:nvSpPr>
        <p:spPr>
          <a:xfrm>
            <a:off x="5402572" y="3269147"/>
            <a:ext cx="1962979" cy="699273"/>
          </a:xfrm>
          <a:prstGeom prst="roundRect">
            <a:avLst/>
          </a:prstGeom>
          <a:solidFill>
            <a:srgbClr val="0072BD"/>
          </a:solidFill>
          <a:ln w="38100">
            <a:solidFill>
              <a:srgbClr val="007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  <a:latin typeface="Avenir Next LT Pro" panose="020B0504020202020204" pitchFamily="34" charset="0"/>
              </a:rPr>
              <a:t>Specify User Requirements</a:t>
            </a:r>
          </a:p>
        </p:txBody>
      </p:sp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177130C-CA9E-2339-5EBB-64E6CCE01BD2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5402572" y="2186634"/>
            <a:ext cx="981490" cy="1082513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5864E36D-FDB7-4FE9-7DFC-C8E866EA7747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5353343" y="4017649"/>
            <a:ext cx="1079948" cy="981490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E3626206-5B23-BBB0-8D96-5B82D4C5FD36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439593" y="3617501"/>
            <a:ext cx="1962979" cy="1283"/>
          </a:xfrm>
          <a:prstGeom prst="curvedConnector3">
            <a:avLst>
              <a:gd name="adj1" fmla="val 50000"/>
            </a:avLst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E188C3D6-1D02-7F2B-09D8-C3C0E6A1E1A6}"/>
              </a:ext>
            </a:extLst>
          </p:cNvPr>
          <p:cNvCxnSpPr>
            <a:cxnSpLocks/>
            <a:stCxn id="8" idx="1"/>
            <a:endCxn id="9" idx="2"/>
          </p:cNvCxnSpPr>
          <p:nvPr/>
        </p:nvCxnSpPr>
        <p:spPr>
          <a:xfrm rot="10800000">
            <a:off x="2458105" y="3967138"/>
            <a:ext cx="981489" cy="1081231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oogle Shape;77;p16">
            <a:extLst>
              <a:ext uri="{FF2B5EF4-FFF2-40B4-BE49-F238E27FC236}">
                <a16:creationId xmlns:a16="http://schemas.microsoft.com/office/drawing/2014/main" id="{28C6F528-3118-4E01-D188-32ADBBC01E8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126" t="55" r="31596" b="29945"/>
          <a:stretch/>
        </p:blipFill>
        <p:spPr>
          <a:xfrm>
            <a:off x="7931534" y="1017482"/>
            <a:ext cx="687718" cy="7201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" name="Google Shape;78;p16" descr="Ein Bild, das Person, stehend, darstellend enthält.&#10;&#10;Automatisch generierte Beschreibung">
            <a:extLst>
              <a:ext uri="{FF2B5EF4-FFF2-40B4-BE49-F238E27FC236}">
                <a16:creationId xmlns:a16="http://schemas.microsoft.com/office/drawing/2014/main" id="{4D17D3A0-9ADB-9171-DB9C-AFA5D29379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7580" t="6236" r="25760" b="23775"/>
          <a:stretch/>
        </p:blipFill>
        <p:spPr>
          <a:xfrm>
            <a:off x="8826079" y="1017481"/>
            <a:ext cx="720155" cy="72015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" name="Google Shape;79;p16" descr="Ein Bild, das draußen, Baum, Person, Säugetier enthält.&#10;&#10;Automatisch generierte Beschreibung">
            <a:extLst>
              <a:ext uri="{FF2B5EF4-FFF2-40B4-BE49-F238E27FC236}">
                <a16:creationId xmlns:a16="http://schemas.microsoft.com/office/drawing/2014/main" id="{817ECD63-0B4C-E45A-ABE2-8100FC62B0D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3227" t="21243" r="33230" b="29763"/>
          <a:stretch/>
        </p:blipFill>
        <p:spPr>
          <a:xfrm>
            <a:off x="9753061" y="988288"/>
            <a:ext cx="761345" cy="76134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" name="Grafik 41" descr="Fragen mit einfarbiger Füllung">
            <a:extLst>
              <a:ext uri="{FF2B5EF4-FFF2-40B4-BE49-F238E27FC236}">
                <a16:creationId xmlns:a16="http://schemas.microsoft.com/office/drawing/2014/main" id="{B6DFD888-DBD3-BCEB-9EEA-F5A5E4F538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7703" y="1835714"/>
            <a:ext cx="720155" cy="720155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1B2892E8-A7BA-D398-A87F-3642756B67F3}"/>
              </a:ext>
            </a:extLst>
          </p:cNvPr>
          <p:cNvSpPr txBox="1"/>
          <p:nvPr/>
        </p:nvSpPr>
        <p:spPr>
          <a:xfrm>
            <a:off x="9380834" y="196495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>
                <a:latin typeface="Avenir Next LT Pro" panose="020B0504020202020204" pitchFamily="34" charset="0"/>
              </a:rPr>
              <a:t>x6</a:t>
            </a:r>
          </a:p>
        </p:txBody>
      </p:sp>
      <p:sp>
        <p:nvSpPr>
          <p:cNvPr id="50" name="圆角矩形 27">
            <a:extLst>
              <a:ext uri="{FF2B5EF4-FFF2-40B4-BE49-F238E27FC236}">
                <a16:creationId xmlns:a16="http://schemas.microsoft.com/office/drawing/2014/main" id="{FAE75856-8BB4-52D9-2666-5E14FC93CCEC}"/>
              </a:ext>
            </a:extLst>
          </p:cNvPr>
          <p:cNvSpPr/>
          <p:nvPr/>
        </p:nvSpPr>
        <p:spPr>
          <a:xfrm>
            <a:off x="8454358" y="3917581"/>
            <a:ext cx="3154761" cy="2345751"/>
          </a:xfrm>
          <a:custGeom>
            <a:avLst/>
            <a:gdLst>
              <a:gd name="connsiteX0" fmla="*/ 0 w 3154761"/>
              <a:gd name="connsiteY0" fmla="*/ 339266 h 2345751"/>
              <a:gd name="connsiteX1" fmla="*/ 339266 w 3154761"/>
              <a:gd name="connsiteY1" fmla="*/ 0 h 2345751"/>
              <a:gd name="connsiteX2" fmla="*/ 2815495 w 3154761"/>
              <a:gd name="connsiteY2" fmla="*/ 0 h 2345751"/>
              <a:gd name="connsiteX3" fmla="*/ 3154761 w 3154761"/>
              <a:gd name="connsiteY3" fmla="*/ 339266 h 2345751"/>
              <a:gd name="connsiteX4" fmla="*/ 3154761 w 3154761"/>
              <a:gd name="connsiteY4" fmla="*/ 2006485 h 2345751"/>
              <a:gd name="connsiteX5" fmla="*/ 2815495 w 3154761"/>
              <a:gd name="connsiteY5" fmla="*/ 2345751 h 2345751"/>
              <a:gd name="connsiteX6" fmla="*/ 339266 w 3154761"/>
              <a:gd name="connsiteY6" fmla="*/ 2345751 h 2345751"/>
              <a:gd name="connsiteX7" fmla="*/ 0 w 3154761"/>
              <a:gd name="connsiteY7" fmla="*/ 2006485 h 2345751"/>
              <a:gd name="connsiteX8" fmla="*/ 0 w 3154761"/>
              <a:gd name="connsiteY8" fmla="*/ 339266 h 234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761" h="2345751" fill="none" extrusionOk="0">
                <a:moveTo>
                  <a:pt x="0" y="339266"/>
                </a:moveTo>
                <a:cubicBezTo>
                  <a:pt x="-34934" y="146245"/>
                  <a:pt x="159037" y="5841"/>
                  <a:pt x="339266" y="0"/>
                </a:cubicBezTo>
                <a:cubicBezTo>
                  <a:pt x="663144" y="130954"/>
                  <a:pt x="1602599" y="43574"/>
                  <a:pt x="2815495" y="0"/>
                </a:cubicBezTo>
                <a:cubicBezTo>
                  <a:pt x="3016857" y="21552"/>
                  <a:pt x="3161013" y="159553"/>
                  <a:pt x="3154761" y="339266"/>
                </a:cubicBezTo>
                <a:cubicBezTo>
                  <a:pt x="3066774" y="548280"/>
                  <a:pt x="3012670" y="1639829"/>
                  <a:pt x="3154761" y="2006485"/>
                </a:cubicBezTo>
                <a:cubicBezTo>
                  <a:pt x="3137629" y="2196669"/>
                  <a:pt x="3000470" y="2344098"/>
                  <a:pt x="2815495" y="2345751"/>
                </a:cubicBezTo>
                <a:cubicBezTo>
                  <a:pt x="2010036" y="2500948"/>
                  <a:pt x="1187144" y="2508771"/>
                  <a:pt x="339266" y="2345751"/>
                </a:cubicBezTo>
                <a:cubicBezTo>
                  <a:pt x="153258" y="2327312"/>
                  <a:pt x="-16954" y="2203756"/>
                  <a:pt x="0" y="2006485"/>
                </a:cubicBezTo>
                <a:cubicBezTo>
                  <a:pt x="46015" y="1364049"/>
                  <a:pt x="-99779" y="979682"/>
                  <a:pt x="0" y="339266"/>
                </a:cubicBezTo>
                <a:close/>
              </a:path>
              <a:path w="3154761" h="2345751" stroke="0" extrusionOk="0">
                <a:moveTo>
                  <a:pt x="0" y="339266"/>
                </a:moveTo>
                <a:cubicBezTo>
                  <a:pt x="-2507" y="150349"/>
                  <a:pt x="133314" y="6974"/>
                  <a:pt x="339266" y="0"/>
                </a:cubicBezTo>
                <a:cubicBezTo>
                  <a:pt x="1054317" y="132882"/>
                  <a:pt x="2159333" y="-84951"/>
                  <a:pt x="2815495" y="0"/>
                </a:cubicBezTo>
                <a:cubicBezTo>
                  <a:pt x="2999845" y="2950"/>
                  <a:pt x="3150161" y="177322"/>
                  <a:pt x="3154761" y="339266"/>
                </a:cubicBezTo>
                <a:cubicBezTo>
                  <a:pt x="3118477" y="1044722"/>
                  <a:pt x="3165617" y="1230119"/>
                  <a:pt x="3154761" y="2006485"/>
                </a:cubicBezTo>
                <a:cubicBezTo>
                  <a:pt x="3164516" y="2195013"/>
                  <a:pt x="3014596" y="2321612"/>
                  <a:pt x="2815495" y="2345751"/>
                </a:cubicBezTo>
                <a:cubicBezTo>
                  <a:pt x="2510288" y="2433390"/>
                  <a:pt x="645673" y="2273072"/>
                  <a:pt x="339266" y="2345751"/>
                </a:cubicBezTo>
                <a:cubicBezTo>
                  <a:pt x="151554" y="2342495"/>
                  <a:pt x="-2966" y="2197978"/>
                  <a:pt x="0" y="2006485"/>
                </a:cubicBezTo>
                <a:cubicBezTo>
                  <a:pt x="-135333" y="1462082"/>
                  <a:pt x="38354" y="671934"/>
                  <a:pt x="0" y="339266"/>
                </a:cubicBezTo>
                <a:close/>
              </a:path>
            </a:pathLst>
          </a:custGeom>
          <a:solidFill>
            <a:srgbClr val="FEF2DA"/>
          </a:solidFill>
          <a:ln>
            <a:solidFill>
              <a:srgbClr val="0072BD">
                <a:alpha val="1525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446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11">
            <a:extLst>
              <a:ext uri="{FF2B5EF4-FFF2-40B4-BE49-F238E27FC236}">
                <a16:creationId xmlns:a16="http://schemas.microsoft.com/office/drawing/2014/main" id="{3AE4A014-D459-3A42-4229-A237D92C3D6E}"/>
              </a:ext>
            </a:extLst>
          </p:cNvPr>
          <p:cNvSpPr txBox="1"/>
          <p:nvPr/>
        </p:nvSpPr>
        <p:spPr>
          <a:xfrm>
            <a:off x="8781396" y="4034510"/>
            <a:ext cx="2685086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de-DE" altLang="zh-CN" sz="2800" b="1" i="0" u="none" strike="noStrike">
                <a:solidFill>
                  <a:srgbClr val="0072BD"/>
                </a:solidFill>
                <a:effectLst/>
                <a:latin typeface="Raleway" panose="020B0003030101060003" pitchFamily="34" charset="0"/>
              </a:rPr>
              <a:t>GOALS</a:t>
            </a:r>
            <a:endParaRPr lang="de-DE" altLang="zh-CN" b="0">
              <a:solidFill>
                <a:srgbClr val="0072BD"/>
              </a:solidFill>
              <a:effectLst/>
              <a:latin typeface="Raleway" panose="020B0003030101060003" pitchFamily="34" charset="0"/>
            </a:endParaRPr>
          </a:p>
        </p:txBody>
      </p:sp>
      <p:sp>
        <p:nvSpPr>
          <p:cNvPr id="52" name="文本框 6">
            <a:extLst>
              <a:ext uri="{FF2B5EF4-FFF2-40B4-BE49-F238E27FC236}">
                <a16:creationId xmlns:a16="http://schemas.microsoft.com/office/drawing/2014/main" id="{8B8D0BC4-8F04-C96E-CA22-87BCF2E4B09A}"/>
              </a:ext>
            </a:extLst>
          </p:cNvPr>
          <p:cNvSpPr txBox="1"/>
          <p:nvPr/>
        </p:nvSpPr>
        <p:spPr>
          <a:xfrm>
            <a:off x="8876656" y="4678396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reduce waste &amp; costs</a:t>
            </a:r>
          </a:p>
        </p:txBody>
      </p:sp>
      <p:pic>
        <p:nvPicPr>
          <p:cNvPr id="53" name="Grafik 52" descr="Gabel mit einfarbiger Füllung">
            <a:extLst>
              <a:ext uri="{FF2B5EF4-FFF2-40B4-BE49-F238E27FC236}">
                <a16:creationId xmlns:a16="http://schemas.microsoft.com/office/drawing/2014/main" id="{4107564B-4749-3777-2D23-182488A423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7841" y="4724574"/>
            <a:ext cx="321209" cy="321209"/>
          </a:xfrm>
          <a:prstGeom prst="rect">
            <a:avLst/>
          </a:prstGeom>
        </p:spPr>
      </p:pic>
      <p:sp>
        <p:nvSpPr>
          <p:cNvPr id="54" name="文本框 6">
            <a:extLst>
              <a:ext uri="{FF2B5EF4-FFF2-40B4-BE49-F238E27FC236}">
                <a16:creationId xmlns:a16="http://schemas.microsoft.com/office/drawing/2014/main" id="{68DCB6C5-7F18-6FCA-0A7D-7D1F84C45301}"/>
              </a:ext>
            </a:extLst>
          </p:cNvPr>
          <p:cNvSpPr txBox="1"/>
          <p:nvPr/>
        </p:nvSpPr>
        <p:spPr>
          <a:xfrm>
            <a:off x="8876655" y="5624460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improve satisfaction</a:t>
            </a:r>
          </a:p>
        </p:txBody>
      </p:sp>
      <p:sp>
        <p:nvSpPr>
          <p:cNvPr id="55" name="文本框 6">
            <a:extLst>
              <a:ext uri="{FF2B5EF4-FFF2-40B4-BE49-F238E27FC236}">
                <a16:creationId xmlns:a16="http://schemas.microsoft.com/office/drawing/2014/main" id="{5E6A68D3-5A5E-3D5F-573D-C2086362F4F1}"/>
              </a:ext>
            </a:extLst>
          </p:cNvPr>
          <p:cNvSpPr txBox="1"/>
          <p:nvPr/>
        </p:nvSpPr>
        <p:spPr>
          <a:xfrm>
            <a:off x="8876655" y="5151428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reduce queues</a:t>
            </a:r>
          </a:p>
        </p:txBody>
      </p:sp>
      <p:pic>
        <p:nvPicPr>
          <p:cNvPr id="56" name="Grafik 55" descr="Gabel mit einfarbiger Füllung">
            <a:extLst>
              <a:ext uri="{FF2B5EF4-FFF2-40B4-BE49-F238E27FC236}">
                <a16:creationId xmlns:a16="http://schemas.microsoft.com/office/drawing/2014/main" id="{27EE801E-5ED4-5337-0E96-4E19E1A172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7841" y="5193404"/>
            <a:ext cx="321209" cy="321209"/>
          </a:xfrm>
          <a:prstGeom prst="rect">
            <a:avLst/>
          </a:prstGeom>
        </p:spPr>
      </p:pic>
      <p:pic>
        <p:nvPicPr>
          <p:cNvPr id="57" name="Grafik 56" descr="Gabel mit einfarbiger Füllung">
            <a:extLst>
              <a:ext uri="{FF2B5EF4-FFF2-40B4-BE49-F238E27FC236}">
                <a16:creationId xmlns:a16="http://schemas.microsoft.com/office/drawing/2014/main" id="{61DA8AFC-356E-2185-0447-3C2BE0031F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7841" y="5665257"/>
            <a:ext cx="321209" cy="321209"/>
          </a:xfrm>
          <a:prstGeom prst="rect">
            <a:avLst/>
          </a:prstGeom>
        </p:spPr>
      </p:pic>
      <p:sp>
        <p:nvSpPr>
          <p:cNvPr id="71" name="文本框 6">
            <a:extLst>
              <a:ext uri="{FF2B5EF4-FFF2-40B4-BE49-F238E27FC236}">
                <a16:creationId xmlns:a16="http://schemas.microsoft.com/office/drawing/2014/main" id="{887EB594-7DA1-DFEC-108C-2122B2787E62}"/>
              </a:ext>
            </a:extLst>
          </p:cNvPr>
          <p:cNvSpPr txBox="1"/>
          <p:nvPr/>
        </p:nvSpPr>
        <p:spPr>
          <a:xfrm>
            <a:off x="8876656" y="4680332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reduce waste &amp; costs</a:t>
            </a:r>
          </a:p>
        </p:txBody>
      </p:sp>
      <p:sp>
        <p:nvSpPr>
          <p:cNvPr id="72" name="文本框 6">
            <a:extLst>
              <a:ext uri="{FF2B5EF4-FFF2-40B4-BE49-F238E27FC236}">
                <a16:creationId xmlns:a16="http://schemas.microsoft.com/office/drawing/2014/main" id="{27C972C0-49D8-BE79-E9D3-1F49F1E4CA1D}"/>
              </a:ext>
            </a:extLst>
          </p:cNvPr>
          <p:cNvSpPr txBox="1"/>
          <p:nvPr/>
        </p:nvSpPr>
        <p:spPr>
          <a:xfrm>
            <a:off x="8876655" y="5153364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reduce queues</a:t>
            </a:r>
          </a:p>
        </p:txBody>
      </p:sp>
      <p:pic>
        <p:nvPicPr>
          <p:cNvPr id="3076" name="Picture 4" descr="Mobile App Prototype Development Company | Design App Prototype">
            <a:extLst>
              <a:ext uri="{FF2B5EF4-FFF2-40B4-BE49-F238E27FC236}">
                <a16:creationId xmlns:a16="http://schemas.microsoft.com/office/drawing/2014/main" id="{C684BE7B-AA54-163C-A8E5-36FB47E4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8" y="5073741"/>
            <a:ext cx="1763486" cy="88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ihandform: Form 75">
            <a:extLst>
              <a:ext uri="{FF2B5EF4-FFF2-40B4-BE49-F238E27FC236}">
                <a16:creationId xmlns:a16="http://schemas.microsoft.com/office/drawing/2014/main" id="{F59CE4C7-BBEF-4837-15C6-7BFAC6F55DEE}"/>
              </a:ext>
            </a:extLst>
          </p:cNvPr>
          <p:cNvSpPr/>
          <p:nvPr/>
        </p:nvSpPr>
        <p:spPr>
          <a:xfrm>
            <a:off x="5402573" y="1399929"/>
            <a:ext cx="2369828" cy="779539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Freihandform: Form 76">
            <a:extLst>
              <a:ext uri="{FF2B5EF4-FFF2-40B4-BE49-F238E27FC236}">
                <a16:creationId xmlns:a16="http://schemas.microsoft.com/office/drawing/2014/main" id="{57323198-116C-1764-94A1-060760949C2D}"/>
              </a:ext>
            </a:extLst>
          </p:cNvPr>
          <p:cNvSpPr/>
          <p:nvPr/>
        </p:nvSpPr>
        <p:spPr>
          <a:xfrm flipV="1">
            <a:off x="6384062" y="3967137"/>
            <a:ext cx="1927659" cy="1224458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373B756-4EED-B5B4-38F2-179724E5CBA5}"/>
              </a:ext>
            </a:extLst>
          </p:cNvPr>
          <p:cNvSpPr/>
          <p:nvPr/>
        </p:nvSpPr>
        <p:spPr>
          <a:xfrm>
            <a:off x="3439593" y="4698731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3. Design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Solutions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D7C15C8-5679-0C97-6653-29EC78EE64A3}"/>
              </a:ext>
            </a:extLst>
          </p:cNvPr>
          <p:cNvSpPr/>
          <p:nvPr/>
        </p:nvSpPr>
        <p:spPr>
          <a:xfrm>
            <a:off x="1476614" y="326786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4. Evaluate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Against Requirements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F5D3156-7A99-FACE-6B86-44E80A3E81A5}"/>
              </a:ext>
            </a:extLst>
          </p:cNvPr>
          <p:cNvSpPr/>
          <p:nvPr/>
        </p:nvSpPr>
        <p:spPr>
          <a:xfrm>
            <a:off x="3439593" y="183571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1. Understand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Context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5E1C4EF9-A442-71B2-A45F-C915A3231A04}"/>
              </a:ext>
            </a:extLst>
          </p:cNvPr>
          <p:cNvSpPr/>
          <p:nvPr/>
        </p:nvSpPr>
        <p:spPr>
          <a:xfrm>
            <a:off x="5402572" y="326786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2. Specify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Requirements</a:t>
            </a: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A6A29C26-B42B-C7F3-9C1A-A18F688806E0}"/>
              </a:ext>
            </a:extLst>
          </p:cNvPr>
          <p:cNvSpPr/>
          <p:nvPr/>
        </p:nvSpPr>
        <p:spPr>
          <a:xfrm flipH="1" flipV="1">
            <a:off x="2458101" y="5045783"/>
            <a:ext cx="981491" cy="729797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5" name="Grafik 84" descr="Filmklappe mit einfarbiger Füllung">
            <a:extLst>
              <a:ext uri="{FF2B5EF4-FFF2-40B4-BE49-F238E27FC236}">
                <a16:creationId xmlns:a16="http://schemas.microsoft.com/office/drawing/2014/main" id="{1365F892-F409-F7E1-CB82-B64CE66FC2A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99224" y="876423"/>
            <a:ext cx="339074" cy="339074"/>
          </a:xfrm>
          <a:prstGeom prst="rect">
            <a:avLst/>
          </a:prstGeom>
        </p:spPr>
      </p:pic>
      <p:pic>
        <p:nvPicPr>
          <p:cNvPr id="86" name="Grafik 85" descr="Filmklappe mit einfarbiger Füllung">
            <a:extLst>
              <a:ext uri="{FF2B5EF4-FFF2-40B4-BE49-F238E27FC236}">
                <a16:creationId xmlns:a16="http://schemas.microsoft.com/office/drawing/2014/main" id="{03706827-CA9A-D011-F53D-4225717DAB2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8321" y="876423"/>
            <a:ext cx="339074" cy="339074"/>
          </a:xfrm>
          <a:prstGeom prst="rect">
            <a:avLst/>
          </a:prstGeom>
        </p:spPr>
      </p:pic>
      <p:pic>
        <p:nvPicPr>
          <p:cNvPr id="87" name="Grafik 86" descr="Filmklappe mit einfarbiger Füllung">
            <a:extLst>
              <a:ext uri="{FF2B5EF4-FFF2-40B4-BE49-F238E27FC236}">
                <a16:creationId xmlns:a16="http://schemas.microsoft.com/office/drawing/2014/main" id="{9D3EA3D2-32D8-BCED-16D5-91CF80E7FDE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06460" y="876423"/>
            <a:ext cx="339074" cy="339074"/>
          </a:xfrm>
          <a:prstGeom prst="rect">
            <a:avLst/>
          </a:prstGeom>
        </p:spPr>
      </p:pic>
      <p:sp>
        <p:nvSpPr>
          <p:cNvPr id="10" name="文本框 22">
            <a:extLst>
              <a:ext uri="{FF2B5EF4-FFF2-40B4-BE49-F238E27FC236}">
                <a16:creationId xmlns:a16="http://schemas.microsoft.com/office/drawing/2014/main" id="{8AA299F3-70CD-7F9D-19E3-C0E4CFAC2A0D}"/>
              </a:ext>
            </a:extLst>
          </p:cNvPr>
          <p:cNvSpPr txBox="1"/>
          <p:nvPr/>
        </p:nvSpPr>
        <p:spPr>
          <a:xfrm>
            <a:off x="6233969" y="1289704"/>
            <a:ext cx="981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Interviews</a:t>
            </a:r>
          </a:p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Personas</a:t>
            </a:r>
          </a:p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Scenarios</a:t>
            </a:r>
          </a:p>
        </p:txBody>
      </p:sp>
      <p:sp>
        <p:nvSpPr>
          <p:cNvPr id="88" name="文本框 22">
            <a:extLst>
              <a:ext uri="{FF2B5EF4-FFF2-40B4-BE49-F238E27FC236}">
                <a16:creationId xmlns:a16="http://schemas.microsoft.com/office/drawing/2014/main" id="{C0CEAFDA-84D6-AAEA-5C23-0B4DEAA9E5BC}"/>
              </a:ext>
            </a:extLst>
          </p:cNvPr>
          <p:cNvSpPr txBox="1"/>
          <p:nvPr/>
        </p:nvSpPr>
        <p:spPr>
          <a:xfrm>
            <a:off x="6762606" y="4665127"/>
            <a:ext cx="9814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User Goals</a:t>
            </a:r>
          </a:p>
        </p:txBody>
      </p:sp>
      <p:sp>
        <p:nvSpPr>
          <p:cNvPr id="89" name="文本框 22">
            <a:extLst>
              <a:ext uri="{FF2B5EF4-FFF2-40B4-BE49-F238E27FC236}">
                <a16:creationId xmlns:a16="http://schemas.microsoft.com/office/drawing/2014/main" id="{9245809B-804A-C344-9303-4F576A3DA523}"/>
              </a:ext>
            </a:extLst>
          </p:cNvPr>
          <p:cNvSpPr txBox="1"/>
          <p:nvPr/>
        </p:nvSpPr>
        <p:spPr>
          <a:xfrm>
            <a:off x="2675022" y="5420307"/>
            <a:ext cx="1256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Lo-Fi / Paper Prototype</a:t>
            </a:r>
          </a:p>
        </p:txBody>
      </p:sp>
      <p:sp>
        <p:nvSpPr>
          <p:cNvPr id="90" name="Freihandform: Form 89">
            <a:extLst>
              <a:ext uri="{FF2B5EF4-FFF2-40B4-BE49-F238E27FC236}">
                <a16:creationId xmlns:a16="http://schemas.microsoft.com/office/drawing/2014/main" id="{FAD72BDE-262C-0FE3-F4FE-42FC63438EE1}"/>
              </a:ext>
            </a:extLst>
          </p:cNvPr>
          <p:cNvSpPr/>
          <p:nvPr/>
        </p:nvSpPr>
        <p:spPr>
          <a:xfrm flipH="1">
            <a:off x="1543698" y="2532712"/>
            <a:ext cx="914399" cy="699273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文本框 22">
            <a:extLst>
              <a:ext uri="{FF2B5EF4-FFF2-40B4-BE49-F238E27FC236}">
                <a16:creationId xmlns:a16="http://schemas.microsoft.com/office/drawing/2014/main" id="{933FEF74-7292-DAD4-9AD4-027E2121E668}"/>
              </a:ext>
            </a:extLst>
          </p:cNvPr>
          <p:cNvSpPr txBox="1"/>
          <p:nvPr/>
        </p:nvSpPr>
        <p:spPr>
          <a:xfrm>
            <a:off x="1893078" y="2633598"/>
            <a:ext cx="981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Usability Report </a:t>
            </a:r>
            <a:r>
              <a:rPr kumimoji="0" lang="en-US" altLang="zh-CN" sz="12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宋体" panose="02010600030101010101" pitchFamily="2" charset="-122"/>
              </a:rPr>
              <a:t>[1]</a:t>
            </a:r>
            <a:endParaRPr lang="en-GB" altLang="zh-CN" sz="120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FF"/>
              </a:highlight>
              <a:latin typeface="Avenir Next LT Pro" panose="020B0504020202020204" pitchFamily="34" charset="0"/>
            </a:endParaRPr>
          </a:p>
        </p:txBody>
      </p:sp>
      <p:pic>
        <p:nvPicPr>
          <p:cNvPr id="93" name="Grafik 92" descr="Liste mit einfarbiger Füllung">
            <a:extLst>
              <a:ext uri="{FF2B5EF4-FFF2-40B4-BE49-F238E27FC236}">
                <a16:creationId xmlns:a16="http://schemas.microsoft.com/office/drawing/2014/main" id="{24CFA678-76C8-AE8C-7F7D-0BAAD75068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113" y="2107032"/>
            <a:ext cx="914400" cy="914400"/>
          </a:xfrm>
          <a:prstGeom prst="rect">
            <a:avLst/>
          </a:prstGeom>
        </p:spPr>
      </p:pic>
      <p:pic>
        <p:nvPicPr>
          <p:cNvPr id="104" name="图片 15" descr="图标&#10;&#10;描述已自动生成">
            <a:extLst>
              <a:ext uri="{FF2B5EF4-FFF2-40B4-BE49-F238E27FC236}">
                <a16:creationId xmlns:a16="http://schemas.microsoft.com/office/drawing/2014/main" id="{769B5041-BC90-6367-DCFB-A8E44BD0F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39" y="-780056"/>
            <a:ext cx="5334934" cy="1787199"/>
          </a:xfrm>
          <a:prstGeom prst="rect">
            <a:avLst/>
          </a:prstGeom>
        </p:spPr>
      </p:pic>
      <p:sp>
        <p:nvSpPr>
          <p:cNvPr id="106" name="文本框 15">
            <a:extLst>
              <a:ext uri="{FF2B5EF4-FFF2-40B4-BE49-F238E27FC236}">
                <a16:creationId xmlns:a16="http://schemas.microsoft.com/office/drawing/2014/main" id="{74E7D373-F80A-682E-5FE0-E4A334E74091}"/>
              </a:ext>
            </a:extLst>
          </p:cNvPr>
          <p:cNvSpPr txBox="1"/>
          <p:nvPr/>
        </p:nvSpPr>
        <p:spPr>
          <a:xfrm>
            <a:off x="0" y="6627561"/>
            <a:ext cx="5752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80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https://unsplash.com/images/stock, 2023</a:t>
            </a:r>
          </a:p>
          <a:p>
            <a:endParaRPr lang="de-DE" altLang="zh-CN" sz="800">
              <a:solidFill>
                <a:schemeClr val="bg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9" name="文本框 13">
            <a:extLst>
              <a:ext uri="{FF2B5EF4-FFF2-40B4-BE49-F238E27FC236}">
                <a16:creationId xmlns:a16="http://schemas.microsoft.com/office/drawing/2014/main" id="{E48D53AC-D8A4-0745-2B3E-FD431D9A1889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3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27265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15" descr="图标&#10;&#10;描述已自动生成">
            <a:extLst>
              <a:ext uri="{FF2B5EF4-FFF2-40B4-BE49-F238E27FC236}">
                <a16:creationId xmlns:a16="http://schemas.microsoft.com/office/drawing/2014/main" id="{38615B5F-C6BF-E94D-3C31-A660C9EC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15007" y="4955708"/>
            <a:ext cx="5334934" cy="1787199"/>
          </a:xfrm>
          <a:prstGeom prst="rect">
            <a:avLst/>
          </a:prstGeom>
        </p:spPr>
      </p:pic>
      <p:pic>
        <p:nvPicPr>
          <p:cNvPr id="59" name="Grafik 58" descr="Prüfliste mit einfarbiger Füllung">
            <a:extLst>
              <a:ext uri="{FF2B5EF4-FFF2-40B4-BE49-F238E27FC236}">
                <a16:creationId xmlns:a16="http://schemas.microsoft.com/office/drawing/2014/main" id="{E566A209-D3BB-8AD6-45AF-F904F20AD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113" y="2107032"/>
            <a:ext cx="914400" cy="914400"/>
          </a:xfrm>
          <a:prstGeom prst="rect">
            <a:avLst/>
          </a:prstGeom>
        </p:spPr>
      </p:pic>
      <p:sp>
        <p:nvSpPr>
          <p:cNvPr id="50" name="圆角矩形 27">
            <a:extLst>
              <a:ext uri="{FF2B5EF4-FFF2-40B4-BE49-F238E27FC236}">
                <a16:creationId xmlns:a16="http://schemas.microsoft.com/office/drawing/2014/main" id="{FAE75856-8BB4-52D9-2666-5E14FC93CCEC}"/>
              </a:ext>
            </a:extLst>
          </p:cNvPr>
          <p:cNvSpPr/>
          <p:nvPr/>
        </p:nvSpPr>
        <p:spPr>
          <a:xfrm>
            <a:off x="8408456" y="3163482"/>
            <a:ext cx="3154761" cy="3003838"/>
          </a:xfrm>
          <a:custGeom>
            <a:avLst/>
            <a:gdLst>
              <a:gd name="connsiteX0" fmla="*/ 0 w 3154761"/>
              <a:gd name="connsiteY0" fmla="*/ 434445 h 3003838"/>
              <a:gd name="connsiteX1" fmla="*/ 434445 w 3154761"/>
              <a:gd name="connsiteY1" fmla="*/ 0 h 3003838"/>
              <a:gd name="connsiteX2" fmla="*/ 2720316 w 3154761"/>
              <a:gd name="connsiteY2" fmla="*/ 0 h 3003838"/>
              <a:gd name="connsiteX3" fmla="*/ 3154761 w 3154761"/>
              <a:gd name="connsiteY3" fmla="*/ 434445 h 3003838"/>
              <a:gd name="connsiteX4" fmla="*/ 3154761 w 3154761"/>
              <a:gd name="connsiteY4" fmla="*/ 2569393 h 3003838"/>
              <a:gd name="connsiteX5" fmla="*/ 2720316 w 3154761"/>
              <a:gd name="connsiteY5" fmla="*/ 3003838 h 3003838"/>
              <a:gd name="connsiteX6" fmla="*/ 434445 w 3154761"/>
              <a:gd name="connsiteY6" fmla="*/ 3003838 h 3003838"/>
              <a:gd name="connsiteX7" fmla="*/ 0 w 3154761"/>
              <a:gd name="connsiteY7" fmla="*/ 2569393 h 3003838"/>
              <a:gd name="connsiteX8" fmla="*/ 0 w 3154761"/>
              <a:gd name="connsiteY8" fmla="*/ 434445 h 300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761" h="3003838" fill="none" extrusionOk="0">
                <a:moveTo>
                  <a:pt x="0" y="434445"/>
                </a:moveTo>
                <a:cubicBezTo>
                  <a:pt x="-14039" y="192237"/>
                  <a:pt x="211695" y="14055"/>
                  <a:pt x="434445" y="0"/>
                </a:cubicBezTo>
                <a:cubicBezTo>
                  <a:pt x="1127367" y="130954"/>
                  <a:pt x="1592926" y="43574"/>
                  <a:pt x="2720316" y="0"/>
                </a:cubicBezTo>
                <a:cubicBezTo>
                  <a:pt x="2968743" y="13078"/>
                  <a:pt x="3157826" y="198263"/>
                  <a:pt x="3154761" y="434445"/>
                </a:cubicBezTo>
                <a:cubicBezTo>
                  <a:pt x="3004322" y="1319939"/>
                  <a:pt x="3240640" y="2318684"/>
                  <a:pt x="3154761" y="2569393"/>
                </a:cubicBezTo>
                <a:cubicBezTo>
                  <a:pt x="3143424" y="2811192"/>
                  <a:pt x="2940061" y="2989906"/>
                  <a:pt x="2720316" y="3003838"/>
                </a:cubicBezTo>
                <a:cubicBezTo>
                  <a:pt x="2435338" y="3159035"/>
                  <a:pt x="688216" y="3166858"/>
                  <a:pt x="434445" y="3003838"/>
                </a:cubicBezTo>
                <a:cubicBezTo>
                  <a:pt x="195782" y="2986603"/>
                  <a:pt x="-12322" y="2816525"/>
                  <a:pt x="0" y="2569393"/>
                </a:cubicBezTo>
                <a:cubicBezTo>
                  <a:pt x="64656" y="1508257"/>
                  <a:pt x="-17807" y="1129435"/>
                  <a:pt x="0" y="434445"/>
                </a:cubicBezTo>
                <a:close/>
              </a:path>
              <a:path w="3154761" h="3003838" stroke="0" extrusionOk="0">
                <a:moveTo>
                  <a:pt x="0" y="434445"/>
                </a:moveTo>
                <a:cubicBezTo>
                  <a:pt x="-25544" y="178752"/>
                  <a:pt x="180031" y="5433"/>
                  <a:pt x="434445" y="0"/>
                </a:cubicBezTo>
                <a:cubicBezTo>
                  <a:pt x="1293689" y="132882"/>
                  <a:pt x="2218023" y="-84951"/>
                  <a:pt x="2720316" y="0"/>
                </a:cubicBezTo>
                <a:cubicBezTo>
                  <a:pt x="2941204" y="18603"/>
                  <a:pt x="3153403" y="202012"/>
                  <a:pt x="3154761" y="434445"/>
                </a:cubicBezTo>
                <a:cubicBezTo>
                  <a:pt x="3174948" y="790225"/>
                  <a:pt x="3307241" y="1702324"/>
                  <a:pt x="3154761" y="2569393"/>
                </a:cubicBezTo>
                <a:cubicBezTo>
                  <a:pt x="3170027" y="2811141"/>
                  <a:pt x="2967140" y="2989665"/>
                  <a:pt x="2720316" y="3003838"/>
                </a:cubicBezTo>
                <a:cubicBezTo>
                  <a:pt x="2343274" y="3091477"/>
                  <a:pt x="708774" y="2931159"/>
                  <a:pt x="434445" y="3003838"/>
                </a:cubicBezTo>
                <a:cubicBezTo>
                  <a:pt x="190480" y="2965429"/>
                  <a:pt x="-25310" y="2844503"/>
                  <a:pt x="0" y="2569393"/>
                </a:cubicBezTo>
                <a:cubicBezTo>
                  <a:pt x="-38581" y="2274598"/>
                  <a:pt x="63341" y="1265506"/>
                  <a:pt x="0" y="434445"/>
                </a:cubicBezTo>
                <a:close/>
              </a:path>
            </a:pathLst>
          </a:custGeom>
          <a:solidFill>
            <a:srgbClr val="FEF2DA"/>
          </a:solidFill>
          <a:ln>
            <a:solidFill>
              <a:srgbClr val="0072BD">
                <a:alpha val="1525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446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6">
            <a:extLst>
              <a:ext uri="{FF2B5EF4-FFF2-40B4-BE49-F238E27FC236}">
                <a16:creationId xmlns:a16="http://schemas.microsoft.com/office/drawing/2014/main" id="{887EB594-7DA1-DFEC-108C-2122B2787E62}"/>
              </a:ext>
            </a:extLst>
          </p:cNvPr>
          <p:cNvSpPr txBox="1"/>
          <p:nvPr/>
        </p:nvSpPr>
        <p:spPr>
          <a:xfrm>
            <a:off x="8830754" y="3826158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occupancy graph</a:t>
            </a:r>
          </a:p>
        </p:txBody>
      </p:sp>
      <p:sp>
        <p:nvSpPr>
          <p:cNvPr id="2" name="椭圆 12">
            <a:extLst>
              <a:ext uri="{FF2B5EF4-FFF2-40B4-BE49-F238E27FC236}">
                <a16:creationId xmlns:a16="http://schemas.microsoft.com/office/drawing/2014/main" id="{C3730D92-9153-9F07-C92A-11A7350C0A6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076A5038-A2DF-0399-C335-3E5E9EABF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1177130C-CA9E-2339-5EBB-64E6CCE01BD2}"/>
              </a:ext>
            </a:extLst>
          </p:cNvPr>
          <p:cNvCxnSpPr>
            <a:cxnSpLocks/>
          </p:cNvCxnSpPr>
          <p:nvPr/>
        </p:nvCxnSpPr>
        <p:spPr>
          <a:xfrm>
            <a:off x="5402572" y="2186634"/>
            <a:ext cx="981490" cy="1082513"/>
          </a:xfrm>
          <a:prstGeom prst="curvedConnector2">
            <a:avLst/>
          </a:prstGeom>
          <a:ln w="38100">
            <a:solidFill>
              <a:srgbClr val="F8B11E">
                <a:alpha val="40000"/>
              </a:srgbClr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5864E36D-FDB7-4FE9-7DFC-C8E866EA7747}"/>
              </a:ext>
            </a:extLst>
          </p:cNvPr>
          <p:cNvCxnSpPr>
            <a:cxnSpLocks/>
          </p:cNvCxnSpPr>
          <p:nvPr/>
        </p:nvCxnSpPr>
        <p:spPr>
          <a:xfrm rot="5400000">
            <a:off x="5353343" y="4017649"/>
            <a:ext cx="1079948" cy="981490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E3626206-5B23-BBB0-8D96-5B82D4C5FD36}"/>
              </a:ext>
            </a:extLst>
          </p:cNvPr>
          <p:cNvCxnSpPr>
            <a:cxnSpLocks/>
          </p:cNvCxnSpPr>
          <p:nvPr/>
        </p:nvCxnSpPr>
        <p:spPr>
          <a:xfrm>
            <a:off x="3439593" y="3617501"/>
            <a:ext cx="981490" cy="1081230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krümmt 19">
            <a:extLst>
              <a:ext uri="{FF2B5EF4-FFF2-40B4-BE49-F238E27FC236}">
                <a16:creationId xmlns:a16="http://schemas.microsoft.com/office/drawing/2014/main" id="{E188C3D6-1D02-7F2B-09D8-C3C0E6A1E1A6}"/>
              </a:ext>
            </a:extLst>
          </p:cNvPr>
          <p:cNvCxnSpPr>
            <a:cxnSpLocks/>
          </p:cNvCxnSpPr>
          <p:nvPr/>
        </p:nvCxnSpPr>
        <p:spPr>
          <a:xfrm rot="10800000">
            <a:off x="2458105" y="3967138"/>
            <a:ext cx="981489" cy="1081231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11">
            <a:extLst>
              <a:ext uri="{FF2B5EF4-FFF2-40B4-BE49-F238E27FC236}">
                <a16:creationId xmlns:a16="http://schemas.microsoft.com/office/drawing/2014/main" id="{3AE4A014-D459-3A42-4229-A237D92C3D6E}"/>
              </a:ext>
            </a:extLst>
          </p:cNvPr>
          <p:cNvSpPr txBox="1"/>
          <p:nvPr/>
        </p:nvSpPr>
        <p:spPr>
          <a:xfrm>
            <a:off x="8735494" y="3261981"/>
            <a:ext cx="2685086" cy="49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de-DE" altLang="zh-CN" sz="2000" b="1" i="0" u="none" strike="noStrike">
                <a:solidFill>
                  <a:srgbClr val="0072BD"/>
                </a:solidFill>
                <a:effectLst/>
                <a:latin typeface="Raleway" panose="020B0003030101060003" pitchFamily="34" charset="0"/>
              </a:rPr>
              <a:t>FUNCTIONALITIES</a:t>
            </a:r>
            <a:endParaRPr lang="de-DE" altLang="zh-CN" sz="1400" b="0">
              <a:solidFill>
                <a:srgbClr val="0072BD"/>
              </a:solidFill>
              <a:effectLst/>
              <a:latin typeface="Raleway" panose="020B0003030101060003" pitchFamily="34" charset="0"/>
            </a:endParaRPr>
          </a:p>
        </p:txBody>
      </p:sp>
      <p:pic>
        <p:nvPicPr>
          <p:cNvPr id="53" name="Grafik 52" descr="Gabel mit einfarbiger Füllung">
            <a:extLst>
              <a:ext uri="{FF2B5EF4-FFF2-40B4-BE49-F238E27FC236}">
                <a16:creationId xmlns:a16="http://schemas.microsoft.com/office/drawing/2014/main" id="{4107564B-4749-3777-2D23-182488A423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939" y="3870400"/>
            <a:ext cx="321209" cy="321209"/>
          </a:xfrm>
          <a:prstGeom prst="rect">
            <a:avLst/>
          </a:prstGeom>
        </p:spPr>
      </p:pic>
      <p:sp>
        <p:nvSpPr>
          <p:cNvPr id="54" name="文本框 6">
            <a:extLst>
              <a:ext uri="{FF2B5EF4-FFF2-40B4-BE49-F238E27FC236}">
                <a16:creationId xmlns:a16="http://schemas.microsoft.com/office/drawing/2014/main" id="{68DCB6C5-7F18-6FCA-0A7D-7D1F84C45301}"/>
              </a:ext>
            </a:extLst>
          </p:cNvPr>
          <p:cNvSpPr txBox="1"/>
          <p:nvPr/>
        </p:nvSpPr>
        <p:spPr>
          <a:xfrm>
            <a:off x="8830753" y="4748514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pre-booking discount</a:t>
            </a:r>
          </a:p>
        </p:txBody>
      </p:sp>
      <p:sp>
        <p:nvSpPr>
          <p:cNvPr id="55" name="文本框 6">
            <a:extLst>
              <a:ext uri="{FF2B5EF4-FFF2-40B4-BE49-F238E27FC236}">
                <a16:creationId xmlns:a16="http://schemas.microsoft.com/office/drawing/2014/main" id="{5E6A68D3-5A5E-3D5F-573D-C2086362F4F1}"/>
              </a:ext>
            </a:extLst>
          </p:cNvPr>
          <p:cNvSpPr txBox="1"/>
          <p:nvPr/>
        </p:nvSpPr>
        <p:spPr>
          <a:xfrm>
            <a:off x="8830753" y="4297254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map of counters</a:t>
            </a:r>
          </a:p>
        </p:txBody>
      </p:sp>
      <p:pic>
        <p:nvPicPr>
          <p:cNvPr id="56" name="Grafik 55" descr="Gabel mit einfarbiger Füllung">
            <a:extLst>
              <a:ext uri="{FF2B5EF4-FFF2-40B4-BE49-F238E27FC236}">
                <a16:creationId xmlns:a16="http://schemas.microsoft.com/office/drawing/2014/main" id="{27EE801E-5ED4-5337-0E96-4E19E1A172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939" y="4339230"/>
            <a:ext cx="321209" cy="321209"/>
          </a:xfrm>
          <a:prstGeom prst="rect">
            <a:avLst/>
          </a:prstGeom>
        </p:spPr>
      </p:pic>
      <p:pic>
        <p:nvPicPr>
          <p:cNvPr id="57" name="Grafik 56" descr="Gabel mit einfarbiger Füllung">
            <a:extLst>
              <a:ext uri="{FF2B5EF4-FFF2-40B4-BE49-F238E27FC236}">
                <a16:creationId xmlns:a16="http://schemas.microsoft.com/office/drawing/2014/main" id="{61DA8AFC-356E-2185-0447-3C2BE0031F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939" y="4789311"/>
            <a:ext cx="321209" cy="321209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3C873B2-4BAB-1DEF-D3D9-58731FB0E45F}"/>
              </a:ext>
            </a:extLst>
          </p:cNvPr>
          <p:cNvSpPr/>
          <p:nvPr/>
        </p:nvSpPr>
        <p:spPr>
          <a:xfrm flipV="1">
            <a:off x="6384062" y="3967137"/>
            <a:ext cx="1927659" cy="1224458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A1E4711-5F51-9A06-03C0-B4C779A573D7}"/>
              </a:ext>
            </a:extLst>
          </p:cNvPr>
          <p:cNvSpPr/>
          <p:nvPr/>
        </p:nvSpPr>
        <p:spPr>
          <a:xfrm flipH="1" flipV="1">
            <a:off x="2414884" y="5045781"/>
            <a:ext cx="1024704" cy="956341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8D17D4A3-02C1-1B44-5422-EB0A04303B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9"/>
          <a:stretch/>
        </p:blipFill>
        <p:spPr>
          <a:xfrm>
            <a:off x="862301" y="5782324"/>
            <a:ext cx="625095" cy="630011"/>
          </a:xfrm>
          <a:prstGeom prst="roundRect">
            <a:avLst>
              <a:gd name="adj" fmla="val 17326"/>
            </a:avLst>
          </a:prstGeom>
          <a:ln w="3175">
            <a:noFill/>
          </a:ln>
          <a:effectLst/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C37202F-CFFA-CB30-973C-F2127F17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01" y="5789383"/>
            <a:ext cx="625095" cy="63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36C1FD13-147E-6F36-13FC-AC603A21A0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4721" y="1311069"/>
            <a:ext cx="3655665" cy="1674948"/>
          </a:xfrm>
          <a:prstGeom prst="rect">
            <a:avLst/>
          </a:prstGeom>
        </p:spPr>
      </p:pic>
      <p:pic>
        <p:nvPicPr>
          <p:cNvPr id="24" name="Grafik 23" descr="Gabel mit einfarbiger Füllung">
            <a:extLst>
              <a:ext uri="{FF2B5EF4-FFF2-40B4-BE49-F238E27FC236}">
                <a16:creationId xmlns:a16="http://schemas.microsoft.com/office/drawing/2014/main" id="{3429221B-3D1B-5C5F-A42E-7D18044CC1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939" y="5239604"/>
            <a:ext cx="321209" cy="321209"/>
          </a:xfrm>
          <a:prstGeom prst="rect">
            <a:avLst/>
          </a:prstGeom>
        </p:spPr>
      </p:pic>
      <p:sp>
        <p:nvSpPr>
          <p:cNvPr id="25" name="文本框 6">
            <a:extLst>
              <a:ext uri="{FF2B5EF4-FFF2-40B4-BE49-F238E27FC236}">
                <a16:creationId xmlns:a16="http://schemas.microsoft.com/office/drawing/2014/main" id="{F6E421EC-3D39-BB4D-D5AC-45AD24FB665D}"/>
              </a:ext>
            </a:extLst>
          </p:cNvPr>
          <p:cNvSpPr txBox="1"/>
          <p:nvPr/>
        </p:nvSpPr>
        <p:spPr>
          <a:xfrm>
            <a:off x="8830752" y="5182802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ratings &amp; reviews</a:t>
            </a:r>
          </a:p>
        </p:txBody>
      </p:sp>
      <p:pic>
        <p:nvPicPr>
          <p:cNvPr id="26" name="Grafik 25" descr="Gabel mit einfarbiger Füllung">
            <a:extLst>
              <a:ext uri="{FF2B5EF4-FFF2-40B4-BE49-F238E27FC236}">
                <a16:creationId xmlns:a16="http://schemas.microsoft.com/office/drawing/2014/main" id="{822F492F-3D08-D56E-3CCE-C4773743A3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1939" y="5658815"/>
            <a:ext cx="321209" cy="321209"/>
          </a:xfrm>
          <a:prstGeom prst="rect">
            <a:avLst/>
          </a:prstGeom>
        </p:spPr>
      </p:pic>
      <p:sp>
        <p:nvSpPr>
          <p:cNvPr id="27" name="文本框 6">
            <a:extLst>
              <a:ext uri="{FF2B5EF4-FFF2-40B4-BE49-F238E27FC236}">
                <a16:creationId xmlns:a16="http://schemas.microsoft.com/office/drawing/2014/main" id="{C538D4DE-62DD-2383-CB51-F18E45B0DC86}"/>
              </a:ext>
            </a:extLst>
          </p:cNvPr>
          <p:cNvSpPr txBox="1"/>
          <p:nvPr/>
        </p:nvSpPr>
        <p:spPr>
          <a:xfrm>
            <a:off x="8830752" y="5602013"/>
            <a:ext cx="2812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GB" altLang="zh-CN" sz="2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venir Next LT Pro" panose="020B0504020202020204" pitchFamily="34" charset="0"/>
              </a:rPr>
              <a:t>dish information</a:t>
            </a:r>
          </a:p>
        </p:txBody>
      </p:sp>
      <p:pic>
        <p:nvPicPr>
          <p:cNvPr id="28" name="图片 15" descr="图标&#10;&#10;描述已自动生成">
            <a:extLst>
              <a:ext uri="{FF2B5EF4-FFF2-40B4-BE49-F238E27FC236}">
                <a16:creationId xmlns:a16="http://schemas.microsoft.com/office/drawing/2014/main" id="{91A8BE93-39A1-D7CA-E891-C47F4BF95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3" y="-780060"/>
            <a:ext cx="5334934" cy="1787199"/>
          </a:xfrm>
          <a:prstGeom prst="rect">
            <a:avLst/>
          </a:prstGeom>
        </p:spPr>
      </p:pic>
      <p:cxnSp>
        <p:nvCxnSpPr>
          <p:cNvPr id="32" name="Verbinder: gekrümmt 31">
            <a:extLst>
              <a:ext uri="{FF2B5EF4-FFF2-40B4-BE49-F238E27FC236}">
                <a16:creationId xmlns:a16="http://schemas.microsoft.com/office/drawing/2014/main" id="{F77B07A3-B2F0-D6DD-0241-F0838EF894C9}"/>
              </a:ext>
            </a:extLst>
          </p:cNvPr>
          <p:cNvCxnSpPr>
            <a:cxnSpLocks/>
          </p:cNvCxnSpPr>
          <p:nvPr/>
        </p:nvCxnSpPr>
        <p:spPr>
          <a:xfrm>
            <a:off x="3439593" y="3617501"/>
            <a:ext cx="1962979" cy="1283"/>
          </a:xfrm>
          <a:prstGeom prst="curvedConnector3">
            <a:avLst>
              <a:gd name="adj1" fmla="val 50000"/>
            </a:avLst>
          </a:prstGeom>
          <a:ln w="38100">
            <a:solidFill>
              <a:srgbClr val="F8B11E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2">
            <a:extLst>
              <a:ext uri="{FF2B5EF4-FFF2-40B4-BE49-F238E27FC236}">
                <a16:creationId xmlns:a16="http://schemas.microsoft.com/office/drawing/2014/main" id="{625A0FEC-A03A-C975-A566-CB2F31FD85B5}"/>
              </a:ext>
            </a:extLst>
          </p:cNvPr>
          <p:cNvSpPr txBox="1"/>
          <p:nvPr/>
        </p:nvSpPr>
        <p:spPr>
          <a:xfrm>
            <a:off x="6497545" y="4486904"/>
            <a:ext cx="133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UML Use Cases</a:t>
            </a:r>
          </a:p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Usability Goals</a:t>
            </a:r>
          </a:p>
        </p:txBody>
      </p:sp>
      <p:sp>
        <p:nvSpPr>
          <p:cNvPr id="34" name="文本框 22">
            <a:extLst>
              <a:ext uri="{FF2B5EF4-FFF2-40B4-BE49-F238E27FC236}">
                <a16:creationId xmlns:a16="http://schemas.microsoft.com/office/drawing/2014/main" id="{6E18EBE8-6D54-A847-A56D-0372902265CE}"/>
              </a:ext>
            </a:extLst>
          </p:cNvPr>
          <p:cNvSpPr txBox="1"/>
          <p:nvPr/>
        </p:nvSpPr>
        <p:spPr>
          <a:xfrm>
            <a:off x="2494901" y="5429042"/>
            <a:ext cx="133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Visual Design</a:t>
            </a:r>
          </a:p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Hi-Fi Prototype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6E152832-A48F-DA7A-D210-99B57DCD9CC3}"/>
              </a:ext>
            </a:extLst>
          </p:cNvPr>
          <p:cNvSpPr/>
          <p:nvPr/>
        </p:nvSpPr>
        <p:spPr>
          <a:xfrm>
            <a:off x="3439593" y="4698731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3. Design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Solutions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5BF54768-4AE6-9D17-D4C7-88EEFD094CFD}"/>
              </a:ext>
            </a:extLst>
          </p:cNvPr>
          <p:cNvSpPr/>
          <p:nvPr/>
        </p:nvSpPr>
        <p:spPr>
          <a:xfrm>
            <a:off x="1476614" y="326786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4. Evaluate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Against Requirements</a:t>
            </a: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70DE6DCA-8D4A-9945-CB60-6E4AD2E34019}"/>
              </a:ext>
            </a:extLst>
          </p:cNvPr>
          <p:cNvSpPr/>
          <p:nvPr/>
        </p:nvSpPr>
        <p:spPr>
          <a:xfrm>
            <a:off x="3439593" y="1835714"/>
            <a:ext cx="1962979" cy="699273"/>
          </a:xfrm>
          <a:prstGeom prst="roundRect">
            <a:avLst/>
          </a:prstGeom>
          <a:solidFill>
            <a:srgbClr val="0072BD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1. Understand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Context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C232A1B1-7CDA-0AA6-3761-EE87F3AD88C1}"/>
              </a:ext>
            </a:extLst>
          </p:cNvPr>
          <p:cNvSpPr/>
          <p:nvPr/>
        </p:nvSpPr>
        <p:spPr>
          <a:xfrm>
            <a:off x="5402572" y="326786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2. Specify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Requirements</a:t>
            </a: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FEFA9250-9E7D-1477-9E02-6193AF1F8CDC}"/>
              </a:ext>
            </a:extLst>
          </p:cNvPr>
          <p:cNvSpPr/>
          <p:nvPr/>
        </p:nvSpPr>
        <p:spPr>
          <a:xfrm flipH="1">
            <a:off x="1543698" y="2532712"/>
            <a:ext cx="914399" cy="699273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文本框 22">
            <a:extLst>
              <a:ext uri="{FF2B5EF4-FFF2-40B4-BE49-F238E27FC236}">
                <a16:creationId xmlns:a16="http://schemas.microsoft.com/office/drawing/2014/main" id="{205EAEB7-8DAB-2880-B191-15356020E227}"/>
              </a:ext>
            </a:extLst>
          </p:cNvPr>
          <p:cNvSpPr txBox="1"/>
          <p:nvPr/>
        </p:nvSpPr>
        <p:spPr>
          <a:xfrm>
            <a:off x="1826378" y="2607691"/>
            <a:ext cx="133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Heuristic Evaluation</a:t>
            </a:r>
          </a:p>
        </p:txBody>
      </p:sp>
      <p:sp>
        <p:nvSpPr>
          <p:cNvPr id="62" name="文本框 13">
            <a:extLst>
              <a:ext uri="{FF2B5EF4-FFF2-40B4-BE49-F238E27FC236}">
                <a16:creationId xmlns:a16="http://schemas.microsoft.com/office/drawing/2014/main" id="{11C014A9-E6C4-4823-75F5-5D6C895128AE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METHODOLOGY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ITERATION 2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64" name="文本框 13">
            <a:extLst>
              <a:ext uri="{FF2B5EF4-FFF2-40B4-BE49-F238E27FC236}">
                <a16:creationId xmlns:a16="http://schemas.microsoft.com/office/drawing/2014/main" id="{1D513C72-7B64-7BDC-C387-97F9A0CD9F06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4</a:t>
            </a:r>
            <a:endParaRPr lang="en-US" altLang="zh-CN" sz="105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34485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2">
            <a:extLst>
              <a:ext uri="{FF2B5EF4-FFF2-40B4-BE49-F238E27FC236}">
                <a16:creationId xmlns:a16="http://schemas.microsoft.com/office/drawing/2014/main" id="{C3730D92-9153-9F07-C92A-11A7350C0A6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076A5038-A2DF-0399-C335-3E5E9EABF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pic>
        <p:nvPicPr>
          <p:cNvPr id="46" name="图片 15" descr="图标&#10;&#10;描述已自动生成">
            <a:extLst>
              <a:ext uri="{FF2B5EF4-FFF2-40B4-BE49-F238E27FC236}">
                <a16:creationId xmlns:a16="http://schemas.microsoft.com/office/drawing/2014/main" id="{7B01BFBC-66F9-C35D-5406-E1104A30F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15007" y="4955708"/>
            <a:ext cx="5334934" cy="1787199"/>
          </a:xfrm>
          <a:prstGeom prst="rect">
            <a:avLst/>
          </a:prstGeom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BD0CADCB-0939-D1FC-B4A5-762FA02DDED6}"/>
              </a:ext>
            </a:extLst>
          </p:cNvPr>
          <p:cNvGrpSpPr/>
          <p:nvPr/>
        </p:nvGrpSpPr>
        <p:grpSpPr>
          <a:xfrm>
            <a:off x="720657" y="1835714"/>
            <a:ext cx="6644894" cy="4522637"/>
            <a:chOff x="720657" y="1835714"/>
            <a:chExt cx="6644894" cy="4522637"/>
          </a:xfrm>
        </p:grpSpPr>
        <p:cxnSp>
          <p:nvCxnSpPr>
            <p:cNvPr id="28" name="Verbinder: gekrümmt 27">
              <a:extLst>
                <a:ext uri="{FF2B5EF4-FFF2-40B4-BE49-F238E27FC236}">
                  <a16:creationId xmlns:a16="http://schemas.microsoft.com/office/drawing/2014/main" id="{13DB95B5-A777-5F34-CB09-B2782D4B92C6}"/>
                </a:ext>
              </a:extLst>
            </p:cNvPr>
            <p:cNvCxnSpPr>
              <a:cxnSpLocks/>
            </p:cNvCxnSpPr>
            <p:nvPr/>
          </p:nvCxnSpPr>
          <p:spPr>
            <a:xfrm>
              <a:off x="5402572" y="2186634"/>
              <a:ext cx="981490" cy="1082513"/>
            </a:xfrm>
            <a:prstGeom prst="curvedConnector2">
              <a:avLst/>
            </a:prstGeom>
            <a:ln w="38100">
              <a:solidFill>
                <a:srgbClr val="F8B11E">
                  <a:alpha val="40000"/>
                </a:srgbClr>
              </a:solidFill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Verbinder: gekrümmt 28">
              <a:extLst>
                <a:ext uri="{FF2B5EF4-FFF2-40B4-BE49-F238E27FC236}">
                  <a16:creationId xmlns:a16="http://schemas.microsoft.com/office/drawing/2014/main" id="{FB7A19D8-B70D-75F8-BD3B-F787C0C94D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53343" y="4017649"/>
              <a:ext cx="1079948" cy="981490"/>
            </a:xfrm>
            <a:prstGeom prst="curvedConnector2">
              <a:avLst/>
            </a:prstGeom>
            <a:ln w="38100">
              <a:solidFill>
                <a:srgbClr val="F8B11E">
                  <a:alpha val="4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Verbinder: gekrümmt 31">
              <a:extLst>
                <a:ext uri="{FF2B5EF4-FFF2-40B4-BE49-F238E27FC236}">
                  <a16:creationId xmlns:a16="http://schemas.microsoft.com/office/drawing/2014/main" id="{4CC43B0E-80E2-6279-6672-9D11D1A341B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93" y="3617501"/>
              <a:ext cx="981490" cy="1081230"/>
            </a:xfrm>
            <a:prstGeom prst="curvedConnector2">
              <a:avLst/>
            </a:prstGeom>
            <a:ln w="38100">
              <a:solidFill>
                <a:srgbClr val="F8B1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krümmt 32">
              <a:extLst>
                <a:ext uri="{FF2B5EF4-FFF2-40B4-BE49-F238E27FC236}">
                  <a16:creationId xmlns:a16="http://schemas.microsoft.com/office/drawing/2014/main" id="{CFAB70E3-2AE3-2E94-AC6B-ABA28BA4E6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458105" y="3967138"/>
              <a:ext cx="981489" cy="1081231"/>
            </a:xfrm>
            <a:prstGeom prst="curvedConnector2">
              <a:avLst/>
            </a:prstGeom>
            <a:ln w="38100">
              <a:solidFill>
                <a:srgbClr val="F8B1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487D5E64-211A-1F1B-EFBA-3D3344FB8B23}"/>
                </a:ext>
              </a:extLst>
            </p:cNvPr>
            <p:cNvSpPr/>
            <p:nvPr/>
          </p:nvSpPr>
          <p:spPr>
            <a:xfrm rot="7258650" flipV="1">
              <a:off x="2432240" y="5092765"/>
              <a:ext cx="1033208" cy="524513"/>
            </a:xfrm>
            <a:custGeom>
              <a:avLst/>
              <a:gdLst>
                <a:gd name="connsiteX0" fmla="*/ 0 w 1660071"/>
                <a:gd name="connsiteY0" fmla="*/ 1152771 h 1152771"/>
                <a:gd name="connsiteX1" fmla="*/ 734785 w 1660071"/>
                <a:gd name="connsiteY1" fmla="*/ 287357 h 1152771"/>
                <a:gd name="connsiteX2" fmla="*/ 1660071 w 1660071"/>
                <a:gd name="connsiteY2" fmla="*/ 9771 h 115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071" h="1152771">
                  <a:moveTo>
                    <a:pt x="0" y="1152771"/>
                  </a:moveTo>
                  <a:cubicBezTo>
                    <a:pt x="229053" y="815314"/>
                    <a:pt x="458107" y="477857"/>
                    <a:pt x="734785" y="287357"/>
                  </a:cubicBezTo>
                  <a:cubicBezTo>
                    <a:pt x="1011464" y="96857"/>
                    <a:pt x="1462314" y="-38308"/>
                    <a:pt x="1660071" y="9771"/>
                  </a:cubicBezTo>
                </a:path>
              </a:pathLst>
            </a:custGeom>
            <a:noFill/>
            <a:ln w="38100">
              <a:solidFill>
                <a:srgbClr val="F8B1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Verbinder: gekrümmt 37">
              <a:extLst>
                <a:ext uri="{FF2B5EF4-FFF2-40B4-BE49-F238E27FC236}">
                  <a16:creationId xmlns:a16="http://schemas.microsoft.com/office/drawing/2014/main" id="{5B5BC37C-869C-60D8-E123-0FCD14EA883A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93" y="3617501"/>
              <a:ext cx="1962979" cy="128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8B11E">
                  <a:alpha val="4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22">
              <a:extLst>
                <a:ext uri="{FF2B5EF4-FFF2-40B4-BE49-F238E27FC236}">
                  <a16:creationId xmlns:a16="http://schemas.microsoft.com/office/drawing/2014/main" id="{1BC9CA9F-120E-E75B-52E1-C118AA47ACE7}"/>
                </a:ext>
              </a:extLst>
            </p:cNvPr>
            <p:cNvSpPr txBox="1"/>
            <p:nvPr/>
          </p:nvSpPr>
          <p:spPr>
            <a:xfrm>
              <a:off x="1973385" y="5267366"/>
              <a:ext cx="13370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FF"/>
                  </a:highlight>
                  <a:latin typeface="Avenir Next LT Pro" panose="020B0504020202020204" pitchFamily="34" charset="0"/>
                </a:rPr>
                <a:t>Lo-Fi Web App</a:t>
              </a: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C4154A55-F8C9-A114-8FB9-7858A56130EA}"/>
                </a:ext>
              </a:extLst>
            </p:cNvPr>
            <p:cNvSpPr/>
            <p:nvPr/>
          </p:nvSpPr>
          <p:spPr>
            <a:xfrm>
              <a:off x="3439593" y="4698731"/>
              <a:ext cx="1962979" cy="699273"/>
            </a:xfrm>
            <a:prstGeom prst="roundRect">
              <a:avLst/>
            </a:prstGeom>
            <a:solidFill>
              <a:srgbClr val="0072B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3. Design</a:t>
              </a:r>
            </a:p>
            <a:p>
              <a:pPr algn="ctr"/>
              <a:r>
                <a:rPr lang="en-GB" sz="1300">
                  <a:solidFill>
                    <a:schemeClr val="bg1"/>
                  </a:solidFill>
                  <a:latin typeface="Avenir Next LT Pro" panose="020B0504020202020204" pitchFamily="34" charset="0"/>
                </a:rPr>
                <a:t>Solutions</a:t>
              </a:r>
            </a:p>
          </p:txBody>
        </p:sp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BD9CB033-AF4E-8887-3DF1-E0BF79BBC960}"/>
                </a:ext>
              </a:extLst>
            </p:cNvPr>
            <p:cNvSpPr/>
            <p:nvPr/>
          </p:nvSpPr>
          <p:spPr>
            <a:xfrm>
              <a:off x="1476614" y="3267864"/>
              <a:ext cx="1962979" cy="699273"/>
            </a:xfrm>
            <a:prstGeom prst="roundRect">
              <a:avLst/>
            </a:prstGeom>
            <a:solidFill>
              <a:srgbClr val="0072B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4. Evaluate</a:t>
              </a:r>
            </a:p>
            <a:p>
              <a:pPr algn="ctr"/>
              <a:r>
                <a:rPr lang="en-GB" sz="1300">
                  <a:solidFill>
                    <a:schemeClr val="bg1"/>
                  </a:solidFill>
                  <a:latin typeface="Avenir Next LT Pro" panose="020B0504020202020204" pitchFamily="34" charset="0"/>
                </a:rPr>
                <a:t>Against Requirements</a:t>
              </a:r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9FF44FBC-58A9-5291-3DA6-373C145DAF19}"/>
                </a:ext>
              </a:extLst>
            </p:cNvPr>
            <p:cNvSpPr/>
            <p:nvPr/>
          </p:nvSpPr>
          <p:spPr>
            <a:xfrm>
              <a:off x="3439593" y="1835714"/>
              <a:ext cx="1962979" cy="699273"/>
            </a:xfrm>
            <a:prstGeom prst="roundRect">
              <a:avLst/>
            </a:prstGeom>
            <a:solidFill>
              <a:srgbClr val="0072BD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1. Understand</a:t>
              </a:r>
            </a:p>
            <a:p>
              <a:pPr algn="ctr"/>
              <a:r>
                <a:rPr lang="en-GB" sz="1300">
                  <a:solidFill>
                    <a:schemeClr val="bg1"/>
                  </a:solidFill>
                  <a:latin typeface="Avenir Next LT Pro" panose="020B0504020202020204" pitchFamily="34" charset="0"/>
                </a:rPr>
                <a:t>User Context</a:t>
              </a:r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5599787-65D5-92F8-6F71-AE24236EB1AF}"/>
                </a:ext>
              </a:extLst>
            </p:cNvPr>
            <p:cNvSpPr/>
            <p:nvPr/>
          </p:nvSpPr>
          <p:spPr>
            <a:xfrm>
              <a:off x="5402572" y="3267864"/>
              <a:ext cx="1962979" cy="699273"/>
            </a:xfrm>
            <a:prstGeom prst="roundRect">
              <a:avLst/>
            </a:prstGeom>
            <a:solidFill>
              <a:srgbClr val="0072BD">
                <a:alpha val="4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>
                  <a:solidFill>
                    <a:schemeClr val="bg1"/>
                  </a:solidFill>
                  <a:latin typeface="Avenir Next LT Pro" panose="020B0504020202020204" pitchFamily="34" charset="0"/>
                </a:rPr>
                <a:t>2. Specify</a:t>
              </a:r>
            </a:p>
            <a:p>
              <a:pPr algn="ctr"/>
              <a:r>
                <a:rPr lang="en-GB" sz="1300">
                  <a:solidFill>
                    <a:schemeClr val="bg1"/>
                  </a:solidFill>
                  <a:latin typeface="Avenir Next LT Pro" panose="020B0504020202020204" pitchFamily="34" charset="0"/>
                </a:rPr>
                <a:t>User Requirements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3BF3BF-E407-6F22-B6CB-78741E6BD564}"/>
                </a:ext>
              </a:extLst>
            </p:cNvPr>
            <p:cNvSpPr/>
            <p:nvPr/>
          </p:nvSpPr>
          <p:spPr>
            <a:xfrm flipH="1">
              <a:off x="1543698" y="2532712"/>
              <a:ext cx="914399" cy="699273"/>
            </a:xfrm>
            <a:custGeom>
              <a:avLst/>
              <a:gdLst>
                <a:gd name="connsiteX0" fmla="*/ 0 w 1660071"/>
                <a:gd name="connsiteY0" fmla="*/ 1152771 h 1152771"/>
                <a:gd name="connsiteX1" fmla="*/ 734785 w 1660071"/>
                <a:gd name="connsiteY1" fmla="*/ 287357 h 1152771"/>
                <a:gd name="connsiteX2" fmla="*/ 1660071 w 1660071"/>
                <a:gd name="connsiteY2" fmla="*/ 9771 h 115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071" h="1152771">
                  <a:moveTo>
                    <a:pt x="0" y="1152771"/>
                  </a:moveTo>
                  <a:cubicBezTo>
                    <a:pt x="229053" y="815314"/>
                    <a:pt x="458107" y="477857"/>
                    <a:pt x="734785" y="287357"/>
                  </a:cubicBezTo>
                  <a:cubicBezTo>
                    <a:pt x="1011464" y="96857"/>
                    <a:pt x="1462314" y="-38308"/>
                    <a:pt x="1660071" y="9771"/>
                  </a:cubicBezTo>
                </a:path>
              </a:pathLst>
            </a:custGeom>
            <a:noFill/>
            <a:ln w="38100">
              <a:solidFill>
                <a:srgbClr val="F8B1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文本框 22">
              <a:extLst>
                <a:ext uri="{FF2B5EF4-FFF2-40B4-BE49-F238E27FC236}">
                  <a16:creationId xmlns:a16="http://schemas.microsoft.com/office/drawing/2014/main" id="{C0BEA2AA-12CB-A64A-8056-ADB88C9C5CFE}"/>
                </a:ext>
              </a:extLst>
            </p:cNvPr>
            <p:cNvSpPr txBox="1"/>
            <p:nvPr/>
          </p:nvSpPr>
          <p:spPr>
            <a:xfrm>
              <a:off x="1826378" y="2607691"/>
              <a:ext cx="13370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FF"/>
                  </a:highlight>
                  <a:latin typeface="Avenir Next LT Pro" panose="020B0504020202020204" pitchFamily="34" charset="0"/>
                </a:rPr>
                <a:t>Qualitative Evaluation</a:t>
              </a:r>
            </a:p>
          </p:txBody>
        </p:sp>
        <p:pic>
          <p:nvPicPr>
            <p:cNvPr id="47" name="Picture 2" descr="Framework 7 icon PNG and SVG Vector Free Download">
              <a:extLst>
                <a:ext uri="{FF2B5EF4-FFF2-40B4-BE49-F238E27FC236}">
                  <a16:creationId xmlns:a16="http://schemas.microsoft.com/office/drawing/2014/main" id="{6160833F-2824-412F-8AC8-8F9257E5B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44" y="5766845"/>
              <a:ext cx="545857" cy="54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CSS3 Logo PNG Transparent &amp; SVG Vector - Freebie Supply">
              <a:extLst>
                <a:ext uri="{FF2B5EF4-FFF2-40B4-BE49-F238E27FC236}">
                  <a16:creationId xmlns:a16="http://schemas.microsoft.com/office/drawing/2014/main" id="{07F6C307-F9DA-8E2F-8FC9-A98E0DB9E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445" y="5715382"/>
              <a:ext cx="642969" cy="64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B952F57A-58AA-2853-FF6F-D1A444E6E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428" y="5766110"/>
              <a:ext cx="545857" cy="545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JavaScript logo and symbol, meaning, history, PNG">
              <a:extLst>
                <a:ext uri="{FF2B5EF4-FFF2-40B4-BE49-F238E27FC236}">
                  <a16:creationId xmlns:a16="http://schemas.microsoft.com/office/drawing/2014/main" id="{C401BE57-1EFA-A799-02D0-ECB45D117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701" y="5753573"/>
              <a:ext cx="887542" cy="55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fik 60" descr="Klemmbrett mit einfarbiger Füllung">
              <a:extLst>
                <a:ext uri="{FF2B5EF4-FFF2-40B4-BE49-F238E27FC236}">
                  <a16:creationId xmlns:a16="http://schemas.microsoft.com/office/drawing/2014/main" id="{8415F170-789B-4FF4-ACF9-BCF44EDDB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0657" y="2103116"/>
              <a:ext cx="914400" cy="914400"/>
            </a:xfrm>
            <a:prstGeom prst="rect">
              <a:avLst/>
            </a:prstGeom>
          </p:spPr>
        </p:pic>
      </p:grpSp>
      <p:pic>
        <p:nvPicPr>
          <p:cNvPr id="66" name="图片 15" descr="图标&#10;&#10;描述已自动生成">
            <a:extLst>
              <a:ext uri="{FF2B5EF4-FFF2-40B4-BE49-F238E27FC236}">
                <a16:creationId xmlns:a16="http://schemas.microsoft.com/office/drawing/2014/main" id="{0F2AB00C-28B9-0717-5606-66E426B73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2" y="-780059"/>
            <a:ext cx="5334934" cy="1787199"/>
          </a:xfrm>
          <a:prstGeom prst="rect">
            <a:avLst/>
          </a:prstGeom>
        </p:spPr>
      </p:pic>
      <p:sp>
        <p:nvSpPr>
          <p:cNvPr id="67" name="文本框 13">
            <a:extLst>
              <a:ext uri="{FF2B5EF4-FFF2-40B4-BE49-F238E27FC236}">
                <a16:creationId xmlns:a16="http://schemas.microsoft.com/office/drawing/2014/main" id="{32908395-6F6C-E631-C830-BD86C36F14B1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METHODOLOGY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ITERATION 3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69" name="文本框 13">
            <a:extLst>
              <a:ext uri="{FF2B5EF4-FFF2-40B4-BE49-F238E27FC236}">
                <a16:creationId xmlns:a16="http://schemas.microsoft.com/office/drawing/2014/main" id="{B2EA385F-4EA0-FCE5-A96E-45DE66CC8AE3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5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721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0.1610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Balkendiagramm mit einfarbiger Füllung">
            <a:extLst>
              <a:ext uri="{FF2B5EF4-FFF2-40B4-BE49-F238E27FC236}">
                <a16:creationId xmlns:a16="http://schemas.microsoft.com/office/drawing/2014/main" id="{CEB99622-8EEE-93BC-6F3D-F43549A8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0666" y="2154956"/>
            <a:ext cx="914400" cy="914400"/>
          </a:xfrm>
          <a:prstGeom prst="rect">
            <a:avLst/>
          </a:prstGeom>
        </p:spPr>
      </p:pic>
      <p:sp>
        <p:nvSpPr>
          <p:cNvPr id="2" name="椭圆 12">
            <a:extLst>
              <a:ext uri="{FF2B5EF4-FFF2-40B4-BE49-F238E27FC236}">
                <a16:creationId xmlns:a16="http://schemas.microsoft.com/office/drawing/2014/main" id="{C3730D92-9153-9F07-C92A-11A7350C0A60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7" descr="图标&#10;&#10;中度可信度描述已自动生成">
            <a:extLst>
              <a:ext uri="{FF2B5EF4-FFF2-40B4-BE49-F238E27FC236}">
                <a16:creationId xmlns:a16="http://schemas.microsoft.com/office/drawing/2014/main" id="{076A5038-A2DF-0399-C335-3E5E9EABF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cxnSp>
        <p:nvCxnSpPr>
          <p:cNvPr id="5" name="Verbinder: gekrümmt 4">
            <a:extLst>
              <a:ext uri="{FF2B5EF4-FFF2-40B4-BE49-F238E27FC236}">
                <a16:creationId xmlns:a16="http://schemas.microsoft.com/office/drawing/2014/main" id="{08CF2E0C-CBD8-AC69-EDD1-4BAF99519AAB}"/>
              </a:ext>
            </a:extLst>
          </p:cNvPr>
          <p:cNvCxnSpPr>
            <a:cxnSpLocks/>
          </p:cNvCxnSpPr>
          <p:nvPr/>
        </p:nvCxnSpPr>
        <p:spPr>
          <a:xfrm>
            <a:off x="7365551" y="2186634"/>
            <a:ext cx="981490" cy="1082513"/>
          </a:xfrm>
          <a:prstGeom prst="curvedConnector2">
            <a:avLst/>
          </a:prstGeom>
          <a:ln w="38100">
            <a:solidFill>
              <a:srgbClr val="F8B11E">
                <a:alpha val="40000"/>
              </a:srgbClr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Verbinder: gekrümmt 5">
            <a:extLst>
              <a:ext uri="{FF2B5EF4-FFF2-40B4-BE49-F238E27FC236}">
                <a16:creationId xmlns:a16="http://schemas.microsoft.com/office/drawing/2014/main" id="{8C693EDC-18ED-B28A-03D6-28EE4EFCABDB}"/>
              </a:ext>
            </a:extLst>
          </p:cNvPr>
          <p:cNvCxnSpPr>
            <a:cxnSpLocks/>
          </p:cNvCxnSpPr>
          <p:nvPr/>
        </p:nvCxnSpPr>
        <p:spPr>
          <a:xfrm rot="5400000">
            <a:off x="7316322" y="4017649"/>
            <a:ext cx="1079948" cy="981490"/>
          </a:xfrm>
          <a:prstGeom prst="curvedConnector2">
            <a:avLst/>
          </a:prstGeom>
          <a:ln w="38100">
            <a:solidFill>
              <a:srgbClr val="F8B11E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91B792EA-5428-D25B-8E1F-8FC24AF215F1}"/>
              </a:ext>
            </a:extLst>
          </p:cNvPr>
          <p:cNvCxnSpPr>
            <a:cxnSpLocks/>
          </p:cNvCxnSpPr>
          <p:nvPr/>
        </p:nvCxnSpPr>
        <p:spPr>
          <a:xfrm>
            <a:off x="5402572" y="3617501"/>
            <a:ext cx="981490" cy="1081230"/>
          </a:xfrm>
          <a:prstGeom prst="curvedConnector2">
            <a:avLst/>
          </a:prstGeom>
          <a:ln w="38100">
            <a:solidFill>
              <a:srgbClr val="F8B11E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6E31BC39-D6A1-A2D1-1BBD-1DAD7AC0B1F9}"/>
              </a:ext>
            </a:extLst>
          </p:cNvPr>
          <p:cNvCxnSpPr>
            <a:cxnSpLocks/>
          </p:cNvCxnSpPr>
          <p:nvPr/>
        </p:nvCxnSpPr>
        <p:spPr>
          <a:xfrm rot="10800000">
            <a:off x="4421084" y="3967138"/>
            <a:ext cx="981489" cy="1081231"/>
          </a:xfrm>
          <a:prstGeom prst="curvedConnector2">
            <a:avLst/>
          </a:prstGeom>
          <a:ln w="38100">
            <a:solidFill>
              <a:srgbClr val="F8B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1BAD38A-183F-309B-471A-31DC2341BFED}"/>
              </a:ext>
            </a:extLst>
          </p:cNvPr>
          <p:cNvSpPr/>
          <p:nvPr/>
        </p:nvSpPr>
        <p:spPr>
          <a:xfrm rot="7258650" flipV="1">
            <a:off x="4395219" y="5092765"/>
            <a:ext cx="1033208" cy="524513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Verbinder: gekrümmt 9">
            <a:extLst>
              <a:ext uri="{FF2B5EF4-FFF2-40B4-BE49-F238E27FC236}">
                <a16:creationId xmlns:a16="http://schemas.microsoft.com/office/drawing/2014/main" id="{B82AE989-F3A8-D43F-30C5-3C06F1F8C194}"/>
              </a:ext>
            </a:extLst>
          </p:cNvPr>
          <p:cNvCxnSpPr>
            <a:cxnSpLocks/>
          </p:cNvCxnSpPr>
          <p:nvPr/>
        </p:nvCxnSpPr>
        <p:spPr>
          <a:xfrm>
            <a:off x="5402572" y="3617501"/>
            <a:ext cx="1962979" cy="1283"/>
          </a:xfrm>
          <a:prstGeom prst="curvedConnector3">
            <a:avLst>
              <a:gd name="adj1" fmla="val 50000"/>
            </a:avLst>
          </a:prstGeom>
          <a:ln w="38100">
            <a:solidFill>
              <a:srgbClr val="F8B11E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2">
            <a:extLst>
              <a:ext uri="{FF2B5EF4-FFF2-40B4-BE49-F238E27FC236}">
                <a16:creationId xmlns:a16="http://schemas.microsoft.com/office/drawing/2014/main" id="{357AEF3C-B69D-0022-1C53-9C75FFE6F6A1}"/>
              </a:ext>
            </a:extLst>
          </p:cNvPr>
          <p:cNvSpPr txBox="1"/>
          <p:nvPr/>
        </p:nvSpPr>
        <p:spPr>
          <a:xfrm>
            <a:off x="3936364" y="5267366"/>
            <a:ext cx="1337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Hi-Fi Web App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E41F8D9-0664-6785-90A6-08715DD201B5}"/>
              </a:ext>
            </a:extLst>
          </p:cNvPr>
          <p:cNvSpPr/>
          <p:nvPr/>
        </p:nvSpPr>
        <p:spPr>
          <a:xfrm>
            <a:off x="5402572" y="4698731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3. Design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Solutions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C2B9E70A-3C4F-3676-C59D-96EE1CA75A7E}"/>
              </a:ext>
            </a:extLst>
          </p:cNvPr>
          <p:cNvSpPr/>
          <p:nvPr/>
        </p:nvSpPr>
        <p:spPr>
          <a:xfrm>
            <a:off x="3439593" y="3267864"/>
            <a:ext cx="1962979" cy="699273"/>
          </a:xfrm>
          <a:prstGeom prst="roundRect">
            <a:avLst/>
          </a:prstGeom>
          <a:solidFill>
            <a:srgbClr val="0072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4. Evaluate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Against Requirements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0A49CDE-BEB5-3C94-4583-9A16F766D8B7}"/>
              </a:ext>
            </a:extLst>
          </p:cNvPr>
          <p:cNvSpPr/>
          <p:nvPr/>
        </p:nvSpPr>
        <p:spPr>
          <a:xfrm>
            <a:off x="5402572" y="1835714"/>
            <a:ext cx="1962979" cy="699273"/>
          </a:xfrm>
          <a:prstGeom prst="roundRect">
            <a:avLst/>
          </a:prstGeom>
          <a:solidFill>
            <a:srgbClr val="0072BD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1. Understand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Context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F48F8A16-7692-F68B-91C9-5DEF5A1DB857}"/>
              </a:ext>
            </a:extLst>
          </p:cNvPr>
          <p:cNvSpPr/>
          <p:nvPr/>
        </p:nvSpPr>
        <p:spPr>
          <a:xfrm>
            <a:off x="7365551" y="3267864"/>
            <a:ext cx="1962979" cy="699273"/>
          </a:xfrm>
          <a:prstGeom prst="roundRect">
            <a:avLst/>
          </a:prstGeom>
          <a:solidFill>
            <a:srgbClr val="0072BD">
              <a:alpha val="4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bg1"/>
                </a:solidFill>
                <a:latin typeface="Avenir Next LT Pro" panose="020B0504020202020204" pitchFamily="34" charset="0"/>
              </a:rPr>
              <a:t>2. Specify</a:t>
            </a:r>
          </a:p>
          <a:p>
            <a:pPr algn="ctr"/>
            <a:r>
              <a:rPr lang="en-GB" sz="1300">
                <a:solidFill>
                  <a:schemeClr val="bg1"/>
                </a:solidFill>
                <a:latin typeface="Avenir Next LT Pro" panose="020B0504020202020204" pitchFamily="34" charset="0"/>
              </a:rPr>
              <a:t>User Requirements</a:t>
            </a: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61CDBAA-B6E4-C4DA-338C-7D267A7B887A}"/>
              </a:ext>
            </a:extLst>
          </p:cNvPr>
          <p:cNvSpPr/>
          <p:nvPr/>
        </p:nvSpPr>
        <p:spPr>
          <a:xfrm flipH="1">
            <a:off x="3506677" y="2532712"/>
            <a:ext cx="914399" cy="699273"/>
          </a:xfrm>
          <a:custGeom>
            <a:avLst/>
            <a:gdLst>
              <a:gd name="connsiteX0" fmla="*/ 0 w 1660071"/>
              <a:gd name="connsiteY0" fmla="*/ 1152771 h 1152771"/>
              <a:gd name="connsiteX1" fmla="*/ 734785 w 1660071"/>
              <a:gd name="connsiteY1" fmla="*/ 287357 h 1152771"/>
              <a:gd name="connsiteX2" fmla="*/ 1660071 w 1660071"/>
              <a:gd name="connsiteY2" fmla="*/ 9771 h 115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0071" h="1152771">
                <a:moveTo>
                  <a:pt x="0" y="1152771"/>
                </a:moveTo>
                <a:cubicBezTo>
                  <a:pt x="229053" y="815314"/>
                  <a:pt x="458107" y="477857"/>
                  <a:pt x="734785" y="287357"/>
                </a:cubicBezTo>
                <a:cubicBezTo>
                  <a:pt x="1011464" y="96857"/>
                  <a:pt x="1462314" y="-38308"/>
                  <a:pt x="1660071" y="9771"/>
                </a:cubicBezTo>
              </a:path>
            </a:pathLst>
          </a:custGeom>
          <a:noFill/>
          <a:ln w="38100">
            <a:solidFill>
              <a:srgbClr val="F8B1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7F9D7431-DEEB-0DBF-07DE-A9FD3E74EEEB}"/>
              </a:ext>
            </a:extLst>
          </p:cNvPr>
          <p:cNvSpPr txBox="1"/>
          <p:nvPr/>
        </p:nvSpPr>
        <p:spPr>
          <a:xfrm>
            <a:off x="3789357" y="2607691"/>
            <a:ext cx="1337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Quantitative Evaluation</a:t>
            </a:r>
          </a:p>
        </p:txBody>
      </p:sp>
      <p:pic>
        <p:nvPicPr>
          <p:cNvPr id="18" name="Picture 2" descr="Framework 7 icon PNG and SVG Vector Free Download">
            <a:extLst>
              <a:ext uri="{FF2B5EF4-FFF2-40B4-BE49-F238E27FC236}">
                <a16:creationId xmlns:a16="http://schemas.microsoft.com/office/drawing/2014/main" id="{ED536223-4A18-3A20-373B-54E98A63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823" y="5766845"/>
            <a:ext cx="545857" cy="5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SS3 Logo PNG Transparent &amp; SVG Vector - Freebie Supply">
            <a:extLst>
              <a:ext uri="{FF2B5EF4-FFF2-40B4-BE49-F238E27FC236}">
                <a16:creationId xmlns:a16="http://schemas.microsoft.com/office/drawing/2014/main" id="{8ED1A637-04B0-1FF9-A383-78949220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24" y="5715382"/>
            <a:ext cx="642969" cy="6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57048DA6-9059-705B-71C4-A2EB5B4D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07" y="5766110"/>
            <a:ext cx="545857" cy="5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JavaScript logo and symbol, meaning, history, PNG">
            <a:extLst>
              <a:ext uri="{FF2B5EF4-FFF2-40B4-BE49-F238E27FC236}">
                <a16:creationId xmlns:a16="http://schemas.microsoft.com/office/drawing/2014/main" id="{C3E1A224-F979-FEE1-B17E-2C91B0D5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80" y="5753573"/>
            <a:ext cx="887542" cy="5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15" descr="图标&#10;&#10;描述已自动生成">
            <a:extLst>
              <a:ext uri="{FF2B5EF4-FFF2-40B4-BE49-F238E27FC236}">
                <a16:creationId xmlns:a16="http://schemas.microsoft.com/office/drawing/2014/main" id="{EF335FDB-91D3-F300-BF50-A720F9A6FF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17130465">
            <a:off x="9115007" y="4955708"/>
            <a:ext cx="5334934" cy="1787199"/>
          </a:xfrm>
          <a:prstGeom prst="rect">
            <a:avLst/>
          </a:prstGeom>
        </p:spPr>
      </p:pic>
      <p:pic>
        <p:nvPicPr>
          <p:cNvPr id="53" name="图片 15" descr="图标&#10;&#10;描述已自动生成">
            <a:extLst>
              <a:ext uri="{FF2B5EF4-FFF2-40B4-BE49-F238E27FC236}">
                <a16:creationId xmlns:a16="http://schemas.microsoft.com/office/drawing/2014/main" id="{FAE35C4C-FE3F-9426-BC17-83F2B6C357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924268">
            <a:off x="-1346343" y="-780060"/>
            <a:ext cx="5334934" cy="1787199"/>
          </a:xfrm>
          <a:prstGeom prst="rect">
            <a:avLst/>
          </a:prstGeom>
        </p:spPr>
      </p:pic>
      <p:sp>
        <p:nvSpPr>
          <p:cNvPr id="54" name="文本框 13">
            <a:extLst>
              <a:ext uri="{FF2B5EF4-FFF2-40B4-BE49-F238E27FC236}">
                <a16:creationId xmlns:a16="http://schemas.microsoft.com/office/drawing/2014/main" id="{A41F77D7-280B-4FD3-A06D-99BBF6C62DBE}"/>
              </a:ext>
            </a:extLst>
          </p:cNvPr>
          <p:cNvSpPr txBox="1"/>
          <p:nvPr/>
        </p:nvSpPr>
        <p:spPr>
          <a:xfrm>
            <a:off x="1035790" y="506956"/>
            <a:ext cx="4424433" cy="719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spc="300">
                <a:solidFill>
                  <a:schemeClr val="bg1">
                    <a:lumMod val="50000"/>
                  </a:schemeClr>
                </a:solidFill>
                <a:latin typeface="Raleway" panose="020B0803030101060003" pitchFamily="34" charset="0"/>
                <a:ea typeface="等线"/>
              </a:rPr>
              <a:t>METHODOLOGY</a:t>
            </a:r>
            <a:endParaRPr lang="en-US" altLang="zh-CN" sz="2400" b="1" spc="300">
              <a:solidFill>
                <a:schemeClr val="bg1">
                  <a:lumMod val="50000"/>
                </a:schemeClr>
              </a:solidFill>
              <a:latin typeface="Raleway" panose="020B0803030101060003" pitchFamily="34" charset="0"/>
              <a:ea typeface="等线"/>
            </a:endParaRPr>
          </a:p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ITERATION 4</a:t>
            </a:r>
            <a:endParaRPr lang="en-US" altLang="zh-CN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sp>
        <p:nvSpPr>
          <p:cNvPr id="56" name="文本框 13">
            <a:extLst>
              <a:ext uri="{FF2B5EF4-FFF2-40B4-BE49-F238E27FC236}">
                <a16:creationId xmlns:a16="http://schemas.microsoft.com/office/drawing/2014/main" id="{653AC5E9-07E9-F1FF-2A80-799050362898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Raleway" panose="020B0803030101060003" pitchFamily="34" charset="0"/>
                <a:ea typeface="等线"/>
              </a:rPr>
              <a:t>6</a:t>
            </a:r>
            <a:endParaRPr lang="en-US" altLang="zh-CN" sz="1050" dirty="0">
              <a:solidFill>
                <a:schemeClr val="bg1"/>
              </a:solidFill>
              <a:latin typeface="Raleway" panose="020B0803030101060003" pitchFamily="34" charset="0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62505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7">
            <a:extLst>
              <a:ext uri="{FF2B5EF4-FFF2-40B4-BE49-F238E27FC236}">
                <a16:creationId xmlns:a16="http://schemas.microsoft.com/office/drawing/2014/main" id="{FFFCB414-1488-89EF-6169-F4465077E4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588" t="48837" r="50001" b="4570"/>
          <a:stretch/>
        </p:blipFill>
        <p:spPr>
          <a:xfrm>
            <a:off x="4741568" y="1212790"/>
            <a:ext cx="2607818" cy="482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0;p17">
            <a:extLst>
              <a:ext uri="{FF2B5EF4-FFF2-40B4-BE49-F238E27FC236}">
                <a16:creationId xmlns:a16="http://schemas.microsoft.com/office/drawing/2014/main" id="{0FD30101-654A-619D-C80A-44DC88D7F5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085" t="48539" r="24085" b="4644"/>
          <a:stretch/>
        </p:blipFill>
        <p:spPr>
          <a:xfrm>
            <a:off x="7683579" y="1210973"/>
            <a:ext cx="2511233" cy="482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181FA643-58C8-FCA8-1C08-A23F9A6F3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386" y="179415"/>
            <a:ext cx="687147" cy="366478"/>
          </a:xfrm>
          <a:prstGeom prst="rect">
            <a:avLst/>
          </a:prstGeom>
        </p:spPr>
      </p:pic>
      <p:sp>
        <p:nvSpPr>
          <p:cNvPr id="6" name="椭圆 12">
            <a:extLst>
              <a:ext uri="{FF2B5EF4-FFF2-40B4-BE49-F238E27FC236}">
                <a16:creationId xmlns:a16="http://schemas.microsoft.com/office/drawing/2014/main" id="{A66F4A2D-D3F5-6658-B7EB-25539D8855E8}"/>
              </a:ext>
            </a:extLst>
          </p:cNvPr>
          <p:cNvSpPr/>
          <p:nvPr/>
        </p:nvSpPr>
        <p:spPr>
          <a:xfrm>
            <a:off x="851338" y="374224"/>
            <a:ext cx="772510" cy="772510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A4D3A247-3229-A795-7E2D-E09F00FD6173}"/>
              </a:ext>
            </a:extLst>
          </p:cNvPr>
          <p:cNvSpPr txBox="1"/>
          <p:nvPr/>
        </p:nvSpPr>
        <p:spPr>
          <a:xfrm>
            <a:off x="1035790" y="506956"/>
            <a:ext cx="4424433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PAPER PROTOTYPE</a:t>
            </a:r>
            <a:endParaRPr lang="en-US" altLang="zh-CN" sz="1050" b="1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  <p:pic>
        <p:nvPicPr>
          <p:cNvPr id="17" name="Google Shape;88;p17">
            <a:extLst>
              <a:ext uri="{FF2B5EF4-FFF2-40B4-BE49-F238E27FC236}">
                <a16:creationId xmlns:a16="http://schemas.microsoft.com/office/drawing/2014/main" id="{0755B7C4-7F95-8767-2A7C-3641EF4D8D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6520" t="48763" b="4568"/>
          <a:stretch/>
        </p:blipFill>
        <p:spPr>
          <a:xfrm>
            <a:off x="1784706" y="1212790"/>
            <a:ext cx="2417179" cy="485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5" descr="图标&#10;&#10;描述已自动生成">
            <a:extLst>
              <a:ext uri="{FF2B5EF4-FFF2-40B4-BE49-F238E27FC236}">
                <a16:creationId xmlns:a16="http://schemas.microsoft.com/office/drawing/2014/main" id="{8B08093B-5891-53A3-9E33-9BB1B275EA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0700"/>
                    </a14:imgEffect>
                  </a14:imgLayer>
                </a14:imgProps>
              </a:ext>
            </a:extLst>
          </a:blip>
          <a:srcRect b="16116"/>
          <a:stretch>
            <a:fillRect/>
          </a:stretch>
        </p:blipFill>
        <p:spPr>
          <a:xfrm rot="842772">
            <a:off x="-1714102" y="5714061"/>
            <a:ext cx="4214079" cy="1411713"/>
          </a:xfrm>
          <a:prstGeom prst="rect">
            <a:avLst/>
          </a:prstGeom>
        </p:spPr>
      </p:pic>
      <p:sp>
        <p:nvSpPr>
          <p:cNvPr id="20" name="Google Shape;91;p17">
            <a:extLst>
              <a:ext uri="{FF2B5EF4-FFF2-40B4-BE49-F238E27FC236}">
                <a16:creationId xmlns:a16="http://schemas.microsoft.com/office/drawing/2014/main" id="{FB2DD4B0-2FD0-226C-0531-F6A97C184A77}"/>
              </a:ext>
            </a:extLst>
          </p:cNvPr>
          <p:cNvSpPr txBox="1">
            <a:spLocks/>
          </p:cNvSpPr>
          <p:nvPr/>
        </p:nvSpPr>
        <p:spPr>
          <a:xfrm>
            <a:off x="1854535" y="6040260"/>
            <a:ext cx="2274992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770"/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Raleway"/>
                <a:cs typeface="Raleway"/>
                <a:sym typeface="Raleway"/>
              </a:rPr>
              <a:t>Home Screen</a:t>
            </a:r>
          </a:p>
        </p:txBody>
      </p:sp>
      <p:sp>
        <p:nvSpPr>
          <p:cNvPr id="21" name="Google Shape;91;p17">
            <a:extLst>
              <a:ext uri="{FF2B5EF4-FFF2-40B4-BE49-F238E27FC236}">
                <a16:creationId xmlns:a16="http://schemas.microsoft.com/office/drawing/2014/main" id="{218658F0-242E-BE16-85EC-995B242AD784}"/>
              </a:ext>
            </a:extLst>
          </p:cNvPr>
          <p:cNvSpPr txBox="1">
            <a:spLocks/>
          </p:cNvSpPr>
          <p:nvPr/>
        </p:nvSpPr>
        <p:spPr>
          <a:xfrm>
            <a:off x="4907981" y="6066168"/>
            <a:ext cx="2274992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770"/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Raleway"/>
                <a:cs typeface="Raleway"/>
                <a:sym typeface="Raleway"/>
              </a:rPr>
              <a:t>Orientation Screen</a:t>
            </a:r>
          </a:p>
        </p:txBody>
      </p:sp>
      <p:sp>
        <p:nvSpPr>
          <p:cNvPr id="28" name="Google Shape;91;p17">
            <a:extLst>
              <a:ext uri="{FF2B5EF4-FFF2-40B4-BE49-F238E27FC236}">
                <a16:creationId xmlns:a16="http://schemas.microsoft.com/office/drawing/2014/main" id="{ECDDB8CD-1264-3759-69B4-0F848314D404}"/>
              </a:ext>
            </a:extLst>
          </p:cNvPr>
          <p:cNvSpPr txBox="1">
            <a:spLocks/>
          </p:cNvSpPr>
          <p:nvPr/>
        </p:nvSpPr>
        <p:spPr>
          <a:xfrm>
            <a:off x="7801699" y="6040260"/>
            <a:ext cx="2274992" cy="32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770"/>
            </a:pPr>
            <a:r>
              <a:rPr lang="en-GB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Raleway"/>
                <a:cs typeface="Raleway"/>
                <a:sym typeface="Raleway"/>
              </a:rPr>
              <a:t>Orientation Expansion</a:t>
            </a:r>
          </a:p>
        </p:txBody>
      </p:sp>
      <p:sp>
        <p:nvSpPr>
          <p:cNvPr id="29" name="文本框 22">
            <a:extLst>
              <a:ext uri="{FF2B5EF4-FFF2-40B4-BE49-F238E27FC236}">
                <a16:creationId xmlns:a16="http://schemas.microsoft.com/office/drawing/2014/main" id="{BFD12868-AFD3-200A-AD83-0958D4981E17}"/>
              </a:ext>
            </a:extLst>
          </p:cNvPr>
          <p:cNvSpPr txBox="1"/>
          <p:nvPr/>
        </p:nvSpPr>
        <p:spPr>
          <a:xfrm>
            <a:off x="1689923" y="6266030"/>
            <a:ext cx="2599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>
                <a:solidFill>
                  <a:srgbClr val="0072BD"/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too much information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EFD2502-19E3-A00E-2520-626B5A406B46}"/>
              </a:ext>
            </a:extLst>
          </p:cNvPr>
          <p:cNvSpPr/>
          <p:nvPr/>
        </p:nvSpPr>
        <p:spPr>
          <a:xfrm>
            <a:off x="1997189" y="1643743"/>
            <a:ext cx="2030526" cy="3511616"/>
          </a:xfrm>
          <a:prstGeom prst="roundRect">
            <a:avLst>
              <a:gd name="adj" fmla="val 4740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80B958E0-FE4E-8EBC-B179-5641347CE94F}"/>
              </a:ext>
            </a:extLst>
          </p:cNvPr>
          <p:cNvSpPr/>
          <p:nvPr/>
        </p:nvSpPr>
        <p:spPr>
          <a:xfrm>
            <a:off x="8033657" y="4005943"/>
            <a:ext cx="1856014" cy="816428"/>
          </a:xfrm>
          <a:prstGeom prst="roundRect">
            <a:avLst>
              <a:gd name="adj" fmla="val 4740"/>
            </a:avLst>
          </a:prstGeom>
          <a:noFill/>
          <a:ln w="57150">
            <a:solidFill>
              <a:srgbClr val="F8B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文本框 22">
            <a:extLst>
              <a:ext uri="{FF2B5EF4-FFF2-40B4-BE49-F238E27FC236}">
                <a16:creationId xmlns:a16="http://schemas.microsoft.com/office/drawing/2014/main" id="{467BC887-6030-159E-C487-640ABF964948}"/>
              </a:ext>
            </a:extLst>
          </p:cNvPr>
          <p:cNvSpPr txBox="1"/>
          <p:nvPr/>
        </p:nvSpPr>
        <p:spPr>
          <a:xfrm>
            <a:off x="7661998" y="6266030"/>
            <a:ext cx="2599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>
                <a:solidFill>
                  <a:srgbClr val="0072BD"/>
                </a:solidFill>
                <a:highlight>
                  <a:srgbClr val="FFFFFF"/>
                </a:highlight>
                <a:latin typeface="Avenir Next LT Pro" panose="020B0504020202020204" pitchFamily="34" charset="0"/>
              </a:rPr>
              <a:t>annoying to expand for every dish</a:t>
            </a:r>
          </a:p>
        </p:txBody>
      </p:sp>
      <p:sp>
        <p:nvSpPr>
          <p:cNvPr id="34" name="文本框 13">
            <a:extLst>
              <a:ext uri="{FF2B5EF4-FFF2-40B4-BE49-F238E27FC236}">
                <a16:creationId xmlns:a16="http://schemas.microsoft.com/office/drawing/2014/main" id="{130B57BF-EBB2-D98B-6B13-0992699FD4D5}"/>
              </a:ext>
            </a:extLst>
          </p:cNvPr>
          <p:cNvSpPr txBox="1"/>
          <p:nvPr/>
        </p:nvSpPr>
        <p:spPr>
          <a:xfrm>
            <a:off x="11297386" y="6366826"/>
            <a:ext cx="689595" cy="3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400" dirty="0">
                <a:solidFill>
                  <a:srgbClr val="323232"/>
                </a:solidFill>
                <a:latin typeface="Raleway" panose="020B0803030101060003" pitchFamily="34" charset="0"/>
                <a:ea typeface="等线"/>
              </a:rPr>
              <a:t>7</a:t>
            </a:r>
            <a:endParaRPr lang="en-US" altLang="zh-CN" sz="1050" dirty="0">
              <a:solidFill>
                <a:srgbClr val="0072BD"/>
              </a:solidFill>
              <a:latin typeface="Raleway" panose="020B0803030101060003" pitchFamily="34" charset="0"/>
              <a:ea typeface="等线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b5cb572-90c6-4577-8bad-9e260e91aeae}"/>
  <p:tag name="TABLE_ENDDRAG_ORIGIN_RECT" val="645*159"/>
  <p:tag name="TABLE_ENDDRAG_RECT" val="253*214*645*1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beb3f3-4ee8-43aa-9e24-e77dc05a266d}"/>
  <p:tag name="TABLE_ENDDRAG_ORIGIN_RECT" val="558*70"/>
  <p:tag name="TABLE_ENDDRAG_RECT" val="494*-194*558*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b5cb572-90c6-4577-8bad-9e260e91aeae}"/>
  <p:tag name="TABLE_ENDDRAG_ORIGIN_RECT" val="645*159"/>
  <p:tag name="TABLE_ENDDRAG_RECT" val="253*214*645*15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Microsoft Office PowerPoint</Application>
  <PresentationFormat>Breitbild</PresentationFormat>
  <Paragraphs>324</Paragraphs>
  <Slides>29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宋体</vt:lpstr>
      <vt:lpstr>Arial</vt:lpstr>
      <vt:lpstr>Avenir Next LT Pro</vt:lpstr>
      <vt:lpstr>Calibri</vt:lpstr>
      <vt:lpstr>Calibri Light</vt:lpstr>
      <vt:lpstr>Cambria Math</vt:lpstr>
      <vt:lpstr>Raleway</vt:lpstr>
      <vt:lpstr>Wingdings</vt:lpstr>
      <vt:lpstr>凸显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Schuknecht, Maja Annette</cp:lastModifiedBy>
  <cp:revision>1</cp:revision>
  <dcterms:created xsi:type="dcterms:W3CDTF">2023-02-02T13:06:51Z</dcterms:created>
  <dcterms:modified xsi:type="dcterms:W3CDTF">2023-02-08T17:08:26Z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7D2B26B0FB55CDF190ACDB63B77E70BB</vt:lpwstr>
  </property>
</Properties>
</file>